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5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1E11B8-4D02-4BA1-AB90-7CB5D07CBF7D}"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28469-4772-494A-B125-F438D6536D50}" type="slidenum">
              <a:rPr lang="en-GB" smtClean="0"/>
              <a:t>‹#›</a:t>
            </a:fld>
            <a:endParaRPr lang="en-GB"/>
          </a:p>
        </p:txBody>
      </p:sp>
    </p:spTree>
    <p:extLst>
      <p:ext uri="{BB962C8B-B14F-4D97-AF65-F5344CB8AC3E}">
        <p14:creationId xmlns:p14="http://schemas.microsoft.com/office/powerpoint/2010/main" val="292325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1E11B8-4D02-4BA1-AB90-7CB5D07CBF7D}"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28469-4772-494A-B125-F438D6536D50}" type="slidenum">
              <a:rPr lang="en-GB" smtClean="0"/>
              <a:t>‹#›</a:t>
            </a:fld>
            <a:endParaRPr lang="en-GB"/>
          </a:p>
        </p:txBody>
      </p:sp>
    </p:spTree>
    <p:extLst>
      <p:ext uri="{BB962C8B-B14F-4D97-AF65-F5344CB8AC3E}">
        <p14:creationId xmlns:p14="http://schemas.microsoft.com/office/powerpoint/2010/main" val="30263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1E11B8-4D02-4BA1-AB90-7CB5D07CBF7D}"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28469-4772-494A-B125-F438D6536D50}" type="slidenum">
              <a:rPr lang="en-GB" smtClean="0"/>
              <a:t>‹#›</a:t>
            </a:fld>
            <a:endParaRPr lang="en-GB"/>
          </a:p>
        </p:txBody>
      </p:sp>
    </p:spTree>
    <p:extLst>
      <p:ext uri="{BB962C8B-B14F-4D97-AF65-F5344CB8AC3E}">
        <p14:creationId xmlns:p14="http://schemas.microsoft.com/office/powerpoint/2010/main" val="77780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1E11B8-4D02-4BA1-AB90-7CB5D07CBF7D}"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28469-4772-494A-B125-F438D6536D50}" type="slidenum">
              <a:rPr lang="en-GB" smtClean="0"/>
              <a:t>‹#›</a:t>
            </a:fld>
            <a:endParaRPr lang="en-GB"/>
          </a:p>
        </p:txBody>
      </p:sp>
    </p:spTree>
    <p:extLst>
      <p:ext uri="{BB962C8B-B14F-4D97-AF65-F5344CB8AC3E}">
        <p14:creationId xmlns:p14="http://schemas.microsoft.com/office/powerpoint/2010/main" val="79359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1E11B8-4D02-4BA1-AB90-7CB5D07CBF7D}" type="datetimeFigureOut">
              <a:rPr lang="en-GB" smtClean="0"/>
              <a:t>02/05/2020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28469-4772-494A-B125-F438D6536D50}" type="slidenum">
              <a:rPr lang="en-GB" smtClean="0"/>
              <a:t>‹#›</a:t>
            </a:fld>
            <a:endParaRPr lang="en-GB"/>
          </a:p>
        </p:txBody>
      </p:sp>
    </p:spTree>
    <p:extLst>
      <p:ext uri="{BB962C8B-B14F-4D97-AF65-F5344CB8AC3E}">
        <p14:creationId xmlns:p14="http://schemas.microsoft.com/office/powerpoint/2010/main" val="394128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1E11B8-4D02-4BA1-AB90-7CB5D07CBF7D}" type="datetimeFigureOut">
              <a:rPr lang="en-GB" smtClean="0"/>
              <a:t>02/05/2020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728469-4772-494A-B125-F438D6536D50}" type="slidenum">
              <a:rPr lang="en-GB" smtClean="0"/>
              <a:t>‹#›</a:t>
            </a:fld>
            <a:endParaRPr lang="en-GB"/>
          </a:p>
        </p:txBody>
      </p:sp>
    </p:spTree>
    <p:extLst>
      <p:ext uri="{BB962C8B-B14F-4D97-AF65-F5344CB8AC3E}">
        <p14:creationId xmlns:p14="http://schemas.microsoft.com/office/powerpoint/2010/main" val="190444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1E11B8-4D02-4BA1-AB90-7CB5D07CBF7D}" type="datetimeFigureOut">
              <a:rPr lang="en-GB" smtClean="0"/>
              <a:t>02/05/2020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728469-4772-494A-B125-F438D6536D50}" type="slidenum">
              <a:rPr lang="en-GB" smtClean="0"/>
              <a:t>‹#›</a:t>
            </a:fld>
            <a:endParaRPr lang="en-GB"/>
          </a:p>
        </p:txBody>
      </p:sp>
    </p:spTree>
    <p:extLst>
      <p:ext uri="{BB962C8B-B14F-4D97-AF65-F5344CB8AC3E}">
        <p14:creationId xmlns:p14="http://schemas.microsoft.com/office/powerpoint/2010/main" val="340379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1E11B8-4D02-4BA1-AB90-7CB5D07CBF7D}" type="datetimeFigureOut">
              <a:rPr lang="en-GB" smtClean="0"/>
              <a:t>02/05/2020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728469-4772-494A-B125-F438D6536D50}" type="slidenum">
              <a:rPr lang="en-GB" smtClean="0"/>
              <a:t>‹#›</a:t>
            </a:fld>
            <a:endParaRPr lang="en-GB"/>
          </a:p>
        </p:txBody>
      </p:sp>
    </p:spTree>
    <p:extLst>
      <p:ext uri="{BB962C8B-B14F-4D97-AF65-F5344CB8AC3E}">
        <p14:creationId xmlns:p14="http://schemas.microsoft.com/office/powerpoint/2010/main" val="305561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E11B8-4D02-4BA1-AB90-7CB5D07CBF7D}" type="datetimeFigureOut">
              <a:rPr lang="en-GB" smtClean="0"/>
              <a:t>02/05/2020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728469-4772-494A-B125-F438D6536D50}" type="slidenum">
              <a:rPr lang="en-GB" smtClean="0"/>
              <a:t>‹#›</a:t>
            </a:fld>
            <a:endParaRPr lang="en-GB"/>
          </a:p>
        </p:txBody>
      </p:sp>
    </p:spTree>
    <p:extLst>
      <p:ext uri="{BB962C8B-B14F-4D97-AF65-F5344CB8AC3E}">
        <p14:creationId xmlns:p14="http://schemas.microsoft.com/office/powerpoint/2010/main" val="136041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1E11B8-4D02-4BA1-AB90-7CB5D07CBF7D}" type="datetimeFigureOut">
              <a:rPr lang="en-GB" smtClean="0"/>
              <a:t>02/05/2020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728469-4772-494A-B125-F438D6536D50}" type="slidenum">
              <a:rPr lang="en-GB" smtClean="0"/>
              <a:t>‹#›</a:t>
            </a:fld>
            <a:endParaRPr lang="en-GB"/>
          </a:p>
        </p:txBody>
      </p:sp>
    </p:spTree>
    <p:extLst>
      <p:ext uri="{BB962C8B-B14F-4D97-AF65-F5344CB8AC3E}">
        <p14:creationId xmlns:p14="http://schemas.microsoft.com/office/powerpoint/2010/main" val="146207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1E11B8-4D02-4BA1-AB90-7CB5D07CBF7D}" type="datetimeFigureOut">
              <a:rPr lang="en-GB" smtClean="0"/>
              <a:t>02/05/2020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728469-4772-494A-B125-F438D6536D50}" type="slidenum">
              <a:rPr lang="en-GB" smtClean="0"/>
              <a:t>‹#›</a:t>
            </a:fld>
            <a:endParaRPr lang="en-GB"/>
          </a:p>
        </p:txBody>
      </p:sp>
    </p:spTree>
    <p:extLst>
      <p:ext uri="{BB962C8B-B14F-4D97-AF65-F5344CB8AC3E}">
        <p14:creationId xmlns:p14="http://schemas.microsoft.com/office/powerpoint/2010/main" val="1206341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E11B8-4D02-4BA1-AB90-7CB5D07CBF7D}" type="datetimeFigureOut">
              <a:rPr lang="en-GB" smtClean="0"/>
              <a:t>02/05/2020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28469-4772-494A-B125-F438D6536D50}" type="slidenum">
              <a:rPr lang="en-GB" smtClean="0"/>
              <a:t>‹#›</a:t>
            </a:fld>
            <a:endParaRPr lang="en-GB"/>
          </a:p>
        </p:txBody>
      </p:sp>
    </p:spTree>
    <p:extLst>
      <p:ext uri="{BB962C8B-B14F-4D97-AF65-F5344CB8AC3E}">
        <p14:creationId xmlns:p14="http://schemas.microsoft.com/office/powerpoint/2010/main" val="1017806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bbc.co.uk/bitesize/topics/z9bbkqt/articles/z22g7p3" TargetMode="External"/><Relationship Id="rId5" Type="http://schemas.openxmlformats.org/officeDocument/2006/relationships/hyperlink" Target="https://www.bbc.co.uk/bitesize/topics/z9bbkqt/articles/z2ym2p3"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8107" t="10268" r="19446" b="10268"/>
          <a:stretch/>
        </p:blipFill>
        <p:spPr>
          <a:xfrm>
            <a:off x="1733843" y="479620"/>
            <a:ext cx="8748264" cy="6258806"/>
          </a:xfrm>
          <a:prstGeom prst="rect">
            <a:avLst/>
          </a:prstGeom>
          <a:ln>
            <a:solidFill>
              <a:schemeClr val="tx1">
                <a:lumMod val="95000"/>
                <a:lumOff val="5000"/>
              </a:schemeClr>
            </a:solidFill>
          </a:ln>
        </p:spPr>
      </p:pic>
      <p:sp>
        <p:nvSpPr>
          <p:cNvPr id="6" name="TextBox 5"/>
          <p:cNvSpPr txBox="1"/>
          <p:nvPr/>
        </p:nvSpPr>
        <p:spPr>
          <a:xfrm>
            <a:off x="9418320" y="143690"/>
            <a:ext cx="2965269" cy="369332"/>
          </a:xfrm>
          <a:prstGeom prst="rect">
            <a:avLst/>
          </a:prstGeom>
          <a:noFill/>
        </p:spPr>
        <p:txBody>
          <a:bodyPr wrap="square" rtlCol="0">
            <a:spAutoFit/>
          </a:bodyPr>
          <a:lstStyle/>
          <a:p>
            <a:r>
              <a:rPr lang="en-GB" b="1" u="sng" dirty="0" smtClean="0"/>
              <a:t>Week 5 – Home Learning</a:t>
            </a:r>
            <a:endParaRPr lang="en-GB" b="1" u="sng" dirty="0"/>
          </a:p>
        </p:txBody>
      </p:sp>
      <p:sp>
        <p:nvSpPr>
          <p:cNvPr id="7" name="TextBox 6"/>
          <p:cNvSpPr txBox="1"/>
          <p:nvPr/>
        </p:nvSpPr>
        <p:spPr>
          <a:xfrm>
            <a:off x="145366" y="143690"/>
            <a:ext cx="1824111" cy="369332"/>
          </a:xfrm>
          <a:prstGeom prst="rect">
            <a:avLst/>
          </a:prstGeom>
          <a:noFill/>
        </p:spPr>
        <p:txBody>
          <a:bodyPr wrap="square" rtlCol="0">
            <a:spAutoFit/>
          </a:bodyPr>
          <a:lstStyle/>
          <a:p>
            <a:r>
              <a:rPr lang="en-GB" b="1" u="sng" dirty="0" smtClean="0"/>
              <a:t>Science - Fossils</a:t>
            </a:r>
            <a:endParaRPr lang="en-GB" b="1" u="sng" dirty="0"/>
          </a:p>
        </p:txBody>
      </p:sp>
    </p:spTree>
    <p:extLst>
      <p:ext uri="{BB962C8B-B14F-4D97-AF65-F5344CB8AC3E}">
        <p14:creationId xmlns:p14="http://schemas.microsoft.com/office/powerpoint/2010/main" val="328079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9418320" y="143690"/>
            <a:ext cx="2965269" cy="369332"/>
          </a:xfrm>
          <a:prstGeom prst="rect">
            <a:avLst/>
          </a:prstGeom>
          <a:noFill/>
        </p:spPr>
        <p:txBody>
          <a:bodyPr wrap="square" rtlCol="0">
            <a:spAutoFit/>
          </a:bodyPr>
          <a:lstStyle/>
          <a:p>
            <a:r>
              <a:rPr lang="en-GB" b="1" u="sng" dirty="0" smtClean="0"/>
              <a:t>Week 5 – Home Learning</a:t>
            </a:r>
            <a:endParaRPr lang="en-GB" b="1" u="sng" dirty="0"/>
          </a:p>
        </p:txBody>
      </p:sp>
      <p:sp>
        <p:nvSpPr>
          <p:cNvPr id="7" name="TextBox 6"/>
          <p:cNvSpPr txBox="1"/>
          <p:nvPr/>
        </p:nvSpPr>
        <p:spPr>
          <a:xfrm>
            <a:off x="145366" y="143690"/>
            <a:ext cx="1824111" cy="369332"/>
          </a:xfrm>
          <a:prstGeom prst="rect">
            <a:avLst/>
          </a:prstGeom>
          <a:noFill/>
        </p:spPr>
        <p:txBody>
          <a:bodyPr wrap="square" rtlCol="0">
            <a:spAutoFit/>
          </a:bodyPr>
          <a:lstStyle/>
          <a:p>
            <a:r>
              <a:rPr lang="en-GB" b="1" u="sng" dirty="0" smtClean="0"/>
              <a:t>Science - Fossils</a:t>
            </a:r>
            <a:endParaRPr lang="en-GB" b="1" u="sng" dirty="0"/>
          </a:p>
        </p:txBody>
      </p:sp>
      <p:pic>
        <p:nvPicPr>
          <p:cNvPr id="2" name="Picture 1"/>
          <p:cNvPicPr>
            <a:picLocks noChangeAspect="1"/>
          </p:cNvPicPr>
          <p:nvPr/>
        </p:nvPicPr>
        <p:blipFill rotWithShape="1">
          <a:blip r:embed="rId3"/>
          <a:srcRect l="18285" t="13702" r="19222" b="5145"/>
          <a:stretch/>
        </p:blipFill>
        <p:spPr>
          <a:xfrm>
            <a:off x="1726809" y="513022"/>
            <a:ext cx="8598876" cy="6278072"/>
          </a:xfrm>
          <a:prstGeom prst="rect">
            <a:avLst/>
          </a:prstGeom>
          <a:ln>
            <a:solidFill>
              <a:schemeClr val="tx1">
                <a:lumMod val="95000"/>
                <a:lumOff val="5000"/>
              </a:schemeClr>
            </a:solidFill>
          </a:ln>
        </p:spPr>
      </p:pic>
    </p:spTree>
    <p:extLst>
      <p:ext uri="{BB962C8B-B14F-4D97-AF65-F5344CB8AC3E}">
        <p14:creationId xmlns:p14="http://schemas.microsoft.com/office/powerpoint/2010/main" val="2035707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9418320" y="143690"/>
            <a:ext cx="2965269" cy="369332"/>
          </a:xfrm>
          <a:prstGeom prst="rect">
            <a:avLst/>
          </a:prstGeom>
          <a:noFill/>
        </p:spPr>
        <p:txBody>
          <a:bodyPr wrap="square" rtlCol="0">
            <a:spAutoFit/>
          </a:bodyPr>
          <a:lstStyle/>
          <a:p>
            <a:r>
              <a:rPr lang="en-GB" b="1" u="sng" dirty="0" smtClean="0"/>
              <a:t>Week 5 – Home Learning</a:t>
            </a:r>
            <a:endParaRPr lang="en-GB" b="1" u="sng" dirty="0"/>
          </a:p>
        </p:txBody>
      </p:sp>
      <p:sp>
        <p:nvSpPr>
          <p:cNvPr id="7" name="TextBox 6"/>
          <p:cNvSpPr txBox="1"/>
          <p:nvPr/>
        </p:nvSpPr>
        <p:spPr>
          <a:xfrm>
            <a:off x="145366" y="143690"/>
            <a:ext cx="1824111" cy="369332"/>
          </a:xfrm>
          <a:prstGeom prst="rect">
            <a:avLst/>
          </a:prstGeom>
          <a:noFill/>
        </p:spPr>
        <p:txBody>
          <a:bodyPr wrap="square" rtlCol="0">
            <a:spAutoFit/>
          </a:bodyPr>
          <a:lstStyle/>
          <a:p>
            <a:r>
              <a:rPr lang="en-GB" b="1" u="sng" dirty="0" smtClean="0"/>
              <a:t>Science - Fossils</a:t>
            </a:r>
            <a:endParaRPr lang="en-GB" b="1" u="sng" dirty="0"/>
          </a:p>
        </p:txBody>
      </p:sp>
      <p:pic>
        <p:nvPicPr>
          <p:cNvPr id="2" name="Picture 1"/>
          <p:cNvPicPr>
            <a:picLocks noChangeAspect="1"/>
          </p:cNvPicPr>
          <p:nvPr/>
        </p:nvPicPr>
        <p:blipFill rotWithShape="1">
          <a:blip r:embed="rId3"/>
          <a:srcRect l="24556" t="24086" r="25925" b="11299"/>
          <a:stretch/>
        </p:blipFill>
        <p:spPr>
          <a:xfrm>
            <a:off x="1631852" y="513022"/>
            <a:ext cx="8510954" cy="6243845"/>
          </a:xfrm>
          <a:prstGeom prst="rect">
            <a:avLst/>
          </a:prstGeom>
          <a:ln>
            <a:solidFill>
              <a:schemeClr val="tx1">
                <a:lumMod val="95000"/>
                <a:lumOff val="5000"/>
              </a:schemeClr>
            </a:solidFill>
          </a:ln>
        </p:spPr>
      </p:pic>
    </p:spTree>
    <p:extLst>
      <p:ext uri="{BB962C8B-B14F-4D97-AF65-F5344CB8AC3E}">
        <p14:creationId xmlns:p14="http://schemas.microsoft.com/office/powerpoint/2010/main" val="362285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9418320" y="143690"/>
            <a:ext cx="2965269" cy="369332"/>
          </a:xfrm>
          <a:prstGeom prst="rect">
            <a:avLst/>
          </a:prstGeom>
          <a:noFill/>
        </p:spPr>
        <p:txBody>
          <a:bodyPr wrap="square" rtlCol="0">
            <a:spAutoFit/>
          </a:bodyPr>
          <a:lstStyle/>
          <a:p>
            <a:r>
              <a:rPr lang="en-GB" b="1" u="sng" dirty="0" smtClean="0"/>
              <a:t>Week 5 – Home Learning</a:t>
            </a:r>
            <a:endParaRPr lang="en-GB" b="1" u="sng" dirty="0"/>
          </a:p>
        </p:txBody>
      </p:sp>
      <p:sp>
        <p:nvSpPr>
          <p:cNvPr id="7" name="TextBox 6"/>
          <p:cNvSpPr txBox="1"/>
          <p:nvPr/>
        </p:nvSpPr>
        <p:spPr>
          <a:xfrm>
            <a:off x="145366" y="143690"/>
            <a:ext cx="1824111" cy="369332"/>
          </a:xfrm>
          <a:prstGeom prst="rect">
            <a:avLst/>
          </a:prstGeom>
          <a:noFill/>
        </p:spPr>
        <p:txBody>
          <a:bodyPr wrap="square" rtlCol="0">
            <a:spAutoFit/>
          </a:bodyPr>
          <a:lstStyle/>
          <a:p>
            <a:r>
              <a:rPr lang="en-GB" b="1" u="sng" dirty="0" smtClean="0"/>
              <a:t>Science - Fossils</a:t>
            </a:r>
            <a:endParaRPr lang="en-GB" b="1" u="sng" dirty="0"/>
          </a:p>
        </p:txBody>
      </p:sp>
      <p:pic>
        <p:nvPicPr>
          <p:cNvPr id="2" name="Picture 1"/>
          <p:cNvPicPr>
            <a:picLocks noChangeAspect="1"/>
          </p:cNvPicPr>
          <p:nvPr/>
        </p:nvPicPr>
        <p:blipFill rotWithShape="1">
          <a:blip r:embed="rId3"/>
          <a:srcRect l="24880" t="17741" r="26142" b="18798"/>
          <a:stretch/>
        </p:blipFill>
        <p:spPr>
          <a:xfrm>
            <a:off x="1800664" y="513022"/>
            <a:ext cx="8637563" cy="6292262"/>
          </a:xfrm>
          <a:prstGeom prst="rect">
            <a:avLst/>
          </a:prstGeom>
          <a:ln>
            <a:solidFill>
              <a:schemeClr val="tx1">
                <a:lumMod val="95000"/>
                <a:lumOff val="5000"/>
              </a:schemeClr>
            </a:solidFill>
          </a:ln>
        </p:spPr>
      </p:pic>
    </p:spTree>
    <p:extLst>
      <p:ext uri="{BB962C8B-B14F-4D97-AF65-F5344CB8AC3E}">
        <p14:creationId xmlns:p14="http://schemas.microsoft.com/office/powerpoint/2010/main" val="145842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9418320" y="143690"/>
            <a:ext cx="2965269" cy="369332"/>
          </a:xfrm>
          <a:prstGeom prst="rect">
            <a:avLst/>
          </a:prstGeom>
          <a:noFill/>
        </p:spPr>
        <p:txBody>
          <a:bodyPr wrap="square" rtlCol="0">
            <a:spAutoFit/>
          </a:bodyPr>
          <a:lstStyle/>
          <a:p>
            <a:r>
              <a:rPr lang="en-GB" b="1" u="sng" dirty="0" smtClean="0"/>
              <a:t>Week 5 – Home Learning</a:t>
            </a:r>
            <a:endParaRPr lang="en-GB" b="1" u="sng" dirty="0"/>
          </a:p>
        </p:txBody>
      </p:sp>
      <p:sp>
        <p:nvSpPr>
          <p:cNvPr id="7" name="TextBox 6"/>
          <p:cNvSpPr txBox="1"/>
          <p:nvPr/>
        </p:nvSpPr>
        <p:spPr>
          <a:xfrm>
            <a:off x="145366" y="143690"/>
            <a:ext cx="1824111" cy="369332"/>
          </a:xfrm>
          <a:prstGeom prst="rect">
            <a:avLst/>
          </a:prstGeom>
          <a:noFill/>
        </p:spPr>
        <p:txBody>
          <a:bodyPr wrap="square" rtlCol="0">
            <a:spAutoFit/>
          </a:bodyPr>
          <a:lstStyle/>
          <a:p>
            <a:r>
              <a:rPr lang="en-GB" b="1" u="sng" dirty="0" smtClean="0"/>
              <a:t>Science - Fossils</a:t>
            </a:r>
            <a:endParaRPr lang="en-GB" b="1" u="sng" dirty="0"/>
          </a:p>
        </p:txBody>
      </p:sp>
      <p:pic>
        <p:nvPicPr>
          <p:cNvPr id="2" name="Picture 1"/>
          <p:cNvPicPr>
            <a:picLocks noChangeAspect="1"/>
          </p:cNvPicPr>
          <p:nvPr/>
        </p:nvPicPr>
        <p:blipFill rotWithShape="1">
          <a:blip r:embed="rId3"/>
          <a:srcRect l="24772" t="20432" r="26141" b="15914"/>
          <a:stretch/>
        </p:blipFill>
        <p:spPr>
          <a:xfrm>
            <a:off x="1758461" y="513022"/>
            <a:ext cx="8595360" cy="6266659"/>
          </a:xfrm>
          <a:prstGeom prst="rect">
            <a:avLst/>
          </a:prstGeom>
          <a:ln>
            <a:solidFill>
              <a:schemeClr val="tx1">
                <a:lumMod val="95000"/>
                <a:lumOff val="5000"/>
              </a:schemeClr>
            </a:solidFill>
          </a:ln>
        </p:spPr>
      </p:pic>
    </p:spTree>
    <p:extLst>
      <p:ext uri="{BB962C8B-B14F-4D97-AF65-F5344CB8AC3E}">
        <p14:creationId xmlns:p14="http://schemas.microsoft.com/office/powerpoint/2010/main" val="2846533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9418320" y="143690"/>
            <a:ext cx="2965269" cy="369332"/>
          </a:xfrm>
          <a:prstGeom prst="rect">
            <a:avLst/>
          </a:prstGeom>
          <a:noFill/>
        </p:spPr>
        <p:txBody>
          <a:bodyPr wrap="square" rtlCol="0">
            <a:spAutoFit/>
          </a:bodyPr>
          <a:lstStyle/>
          <a:p>
            <a:r>
              <a:rPr lang="en-GB" b="1" u="sng" dirty="0" smtClean="0"/>
              <a:t>Week 5 – Home Learning</a:t>
            </a:r>
            <a:endParaRPr lang="en-GB" b="1" u="sng" dirty="0"/>
          </a:p>
        </p:txBody>
      </p:sp>
      <p:sp>
        <p:nvSpPr>
          <p:cNvPr id="7" name="TextBox 6"/>
          <p:cNvSpPr txBox="1"/>
          <p:nvPr/>
        </p:nvSpPr>
        <p:spPr>
          <a:xfrm>
            <a:off x="145366" y="143690"/>
            <a:ext cx="1824111" cy="369332"/>
          </a:xfrm>
          <a:prstGeom prst="rect">
            <a:avLst/>
          </a:prstGeom>
          <a:noFill/>
        </p:spPr>
        <p:txBody>
          <a:bodyPr wrap="square" rtlCol="0">
            <a:spAutoFit/>
          </a:bodyPr>
          <a:lstStyle/>
          <a:p>
            <a:r>
              <a:rPr lang="en-GB" b="1" u="sng" dirty="0" smtClean="0"/>
              <a:t>Science - Fossils</a:t>
            </a:r>
            <a:endParaRPr lang="en-GB" b="1" u="sng" dirty="0"/>
          </a:p>
        </p:txBody>
      </p:sp>
      <p:pic>
        <p:nvPicPr>
          <p:cNvPr id="4" name="Picture 3"/>
          <p:cNvPicPr/>
          <p:nvPr/>
        </p:nvPicPr>
        <p:blipFill rotWithShape="1">
          <a:blip r:embed="rId3">
            <a:extLst>
              <a:ext uri="{28A0092B-C50C-407E-A947-70E740481C1C}">
                <a14:useLocalDpi xmlns:a14="http://schemas.microsoft.com/office/drawing/2010/main" val="0"/>
              </a:ext>
            </a:extLst>
          </a:blip>
          <a:srcRect l="13444" t="10916" r="14762" b="13711"/>
          <a:stretch/>
        </p:blipFill>
        <p:spPr bwMode="auto">
          <a:xfrm>
            <a:off x="853343" y="631292"/>
            <a:ext cx="10457180" cy="61722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605997" y="48937"/>
            <a:ext cx="2951871" cy="523220"/>
          </a:xfrm>
          <a:prstGeom prst="rect">
            <a:avLst/>
          </a:prstGeom>
          <a:noFill/>
        </p:spPr>
        <p:txBody>
          <a:bodyPr wrap="square" rtlCol="0">
            <a:spAutoFit/>
          </a:bodyPr>
          <a:lstStyle/>
          <a:p>
            <a:r>
              <a:rPr lang="en-GB" sz="2800" b="1" u="sng" dirty="0" smtClean="0"/>
              <a:t>Fossil Facts Poster</a:t>
            </a:r>
            <a:endParaRPr lang="en-GB" sz="2800" b="1" u="sng" dirty="0"/>
          </a:p>
        </p:txBody>
      </p:sp>
    </p:spTree>
    <p:extLst>
      <p:ext uri="{BB962C8B-B14F-4D97-AF65-F5344CB8AC3E}">
        <p14:creationId xmlns:p14="http://schemas.microsoft.com/office/powerpoint/2010/main" val="8172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9418320" y="143690"/>
            <a:ext cx="2965269" cy="369332"/>
          </a:xfrm>
          <a:prstGeom prst="rect">
            <a:avLst/>
          </a:prstGeom>
          <a:noFill/>
        </p:spPr>
        <p:txBody>
          <a:bodyPr wrap="square" rtlCol="0">
            <a:spAutoFit/>
          </a:bodyPr>
          <a:lstStyle/>
          <a:p>
            <a:r>
              <a:rPr lang="en-GB" b="1" u="sng" dirty="0" smtClean="0"/>
              <a:t>Week 5 – Home Learning</a:t>
            </a:r>
            <a:endParaRPr lang="en-GB" b="1" u="sng" dirty="0"/>
          </a:p>
        </p:txBody>
      </p:sp>
      <p:sp>
        <p:nvSpPr>
          <p:cNvPr id="7" name="TextBox 6"/>
          <p:cNvSpPr txBox="1"/>
          <p:nvPr/>
        </p:nvSpPr>
        <p:spPr>
          <a:xfrm>
            <a:off x="145366" y="143690"/>
            <a:ext cx="1824111" cy="369332"/>
          </a:xfrm>
          <a:prstGeom prst="rect">
            <a:avLst/>
          </a:prstGeom>
          <a:noFill/>
        </p:spPr>
        <p:txBody>
          <a:bodyPr wrap="square" rtlCol="0">
            <a:spAutoFit/>
          </a:bodyPr>
          <a:lstStyle/>
          <a:p>
            <a:r>
              <a:rPr lang="en-GB" b="1" u="sng" dirty="0" smtClean="0"/>
              <a:t>Science - Fossils</a:t>
            </a:r>
            <a:endParaRPr lang="en-GB" b="1" u="sng" dirty="0"/>
          </a:p>
        </p:txBody>
      </p:sp>
      <p:pic>
        <p:nvPicPr>
          <p:cNvPr id="3" name="Picture 2"/>
          <p:cNvPicPr>
            <a:picLocks noChangeAspect="1"/>
          </p:cNvPicPr>
          <p:nvPr/>
        </p:nvPicPr>
        <p:blipFill rotWithShape="1">
          <a:blip r:embed="rId3"/>
          <a:srcRect l="22177" t="21202" r="23331" b="22837"/>
          <a:stretch/>
        </p:blipFill>
        <p:spPr>
          <a:xfrm>
            <a:off x="1828800" y="618977"/>
            <a:ext cx="8510954" cy="4914063"/>
          </a:xfrm>
          <a:prstGeom prst="rect">
            <a:avLst/>
          </a:prstGeom>
          <a:ln w="19050">
            <a:solidFill>
              <a:schemeClr val="tx1">
                <a:lumMod val="95000"/>
                <a:lumOff val="5000"/>
              </a:schemeClr>
            </a:solidFill>
          </a:ln>
        </p:spPr>
      </p:pic>
      <p:sp>
        <p:nvSpPr>
          <p:cNvPr id="4" name="AutoShape 2" descr="Image result for Bitesiz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bbc-bitesize-logo - SS John Fisher &amp; Thomas M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345" y="693283"/>
            <a:ext cx="1567645" cy="15676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2998" y="5761936"/>
            <a:ext cx="11760591" cy="816762"/>
          </a:xfrm>
          <a:prstGeom prst="rect">
            <a:avLst/>
          </a:prstGeom>
        </p:spPr>
        <p:txBody>
          <a:bodyPr wrap="square">
            <a:spAutoFit/>
          </a:bodyPr>
          <a:lstStyle/>
          <a:p>
            <a:pPr>
              <a:lnSpc>
                <a:spcPct val="107000"/>
              </a:lnSpc>
              <a:spcAft>
                <a:spcPts val="0"/>
              </a:spcAft>
            </a:pPr>
            <a:r>
              <a:rPr lang="en-GB" b="1" u="sng" dirty="0">
                <a:latin typeface="Arial" panose="020B0604020202020204" pitchFamily="34" charset="0"/>
                <a:ea typeface="Calibri" panose="020F0502020204030204" pitchFamily="34" charset="0"/>
                <a:cs typeface="Times New Roman" panose="02020603050405020304" pitchFamily="18" charset="0"/>
              </a:rPr>
              <a:t>How are fossils made</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https://www.bbc.co.uk/bitesize/topics/z9bbkqt/articles/z2ym2p3</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2400" b="1" u="sng"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b="1" u="sng" dirty="0">
                <a:latin typeface="Arial" panose="020B0604020202020204" pitchFamily="34" charset="0"/>
                <a:ea typeface="Calibri" panose="020F0502020204030204" pitchFamily="34" charset="0"/>
                <a:cs typeface="Times New Roman" panose="02020603050405020304" pitchFamily="18" charset="0"/>
              </a:rPr>
              <a:t>What can we learn from fossils</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a:rPr>
              <a:t>https://www.bbc.co.uk/bitesize/topics/z9bbkqt/articles/z22g7p3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699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9418320" y="143690"/>
            <a:ext cx="2965269" cy="369332"/>
          </a:xfrm>
          <a:prstGeom prst="rect">
            <a:avLst/>
          </a:prstGeom>
          <a:noFill/>
        </p:spPr>
        <p:txBody>
          <a:bodyPr wrap="square" rtlCol="0">
            <a:spAutoFit/>
          </a:bodyPr>
          <a:lstStyle/>
          <a:p>
            <a:r>
              <a:rPr lang="en-GB" b="1" u="sng" dirty="0" smtClean="0"/>
              <a:t>Week 5 – Home Learning</a:t>
            </a:r>
            <a:endParaRPr lang="en-GB" b="1" u="sng" dirty="0"/>
          </a:p>
        </p:txBody>
      </p:sp>
      <p:sp>
        <p:nvSpPr>
          <p:cNvPr id="7" name="TextBox 6"/>
          <p:cNvSpPr txBox="1"/>
          <p:nvPr/>
        </p:nvSpPr>
        <p:spPr>
          <a:xfrm>
            <a:off x="145366" y="143690"/>
            <a:ext cx="1824111" cy="369332"/>
          </a:xfrm>
          <a:prstGeom prst="rect">
            <a:avLst/>
          </a:prstGeom>
          <a:noFill/>
        </p:spPr>
        <p:txBody>
          <a:bodyPr wrap="square" rtlCol="0">
            <a:spAutoFit/>
          </a:bodyPr>
          <a:lstStyle/>
          <a:p>
            <a:r>
              <a:rPr lang="en-GB" b="1" u="sng" dirty="0" smtClean="0"/>
              <a:t>Science - Fossils</a:t>
            </a:r>
            <a:endParaRPr lang="en-GB" b="1" u="sng" dirty="0"/>
          </a:p>
        </p:txBody>
      </p:sp>
      <p:sp>
        <p:nvSpPr>
          <p:cNvPr id="2" name="Rectangle 1"/>
          <p:cNvSpPr/>
          <p:nvPr/>
        </p:nvSpPr>
        <p:spPr>
          <a:xfrm>
            <a:off x="928468" y="1308291"/>
            <a:ext cx="10325686" cy="3846309"/>
          </a:xfrm>
          <a:prstGeom prst="rect">
            <a:avLst/>
          </a:prstGeom>
          <a:solidFill>
            <a:schemeClr val="accent4">
              <a:lumMod val="20000"/>
              <a:lumOff val="80000"/>
            </a:schemeClr>
          </a:solidFill>
          <a:ln w="25400">
            <a:solidFill>
              <a:schemeClr val="tx1">
                <a:lumMod val="95000"/>
                <a:lumOff val="5000"/>
              </a:schemeClr>
            </a:solidFill>
          </a:ln>
        </p:spPr>
        <p:txBody>
          <a:bodyPr wrap="square">
            <a:spAutoFit/>
          </a:bodyPr>
          <a:lstStyle/>
          <a:p>
            <a:pPr>
              <a:lnSpc>
                <a:spcPct val="107000"/>
              </a:lnSpc>
              <a:spcAft>
                <a:spcPts val="0"/>
              </a:spcAft>
            </a:pPr>
            <a:r>
              <a:rPr lang="en-GB" dirty="0" smtClean="0">
                <a:latin typeface="Arial" panose="020B0604020202020204" pitchFamily="34" charset="0"/>
                <a:ea typeface="Times New Roman" panose="02020603050405020304" pitchFamily="18" charset="0"/>
                <a:cs typeface="Times New Roman" panose="02020603050405020304" pitchFamily="18" charset="0"/>
              </a:rPr>
              <a:t>It’s </a:t>
            </a:r>
            <a:r>
              <a:rPr lang="en-GB" dirty="0">
                <a:latin typeface="Arial" panose="020B0604020202020204" pitchFamily="34" charset="0"/>
                <a:ea typeface="Times New Roman" panose="02020603050405020304" pitchFamily="18" charset="0"/>
                <a:cs typeface="Times New Roman" panose="02020603050405020304" pitchFamily="18" charset="0"/>
              </a:rPr>
              <a:t>now time to show me what you ‘</a:t>
            </a:r>
            <a:r>
              <a:rPr lang="en-GB" i="1" dirty="0">
                <a:latin typeface="Arial" panose="020B0604020202020204" pitchFamily="34" charset="0"/>
                <a:ea typeface="Times New Roman" panose="02020603050405020304" pitchFamily="18" charset="0"/>
                <a:cs typeface="Times New Roman" panose="02020603050405020304" pitchFamily="18" charset="0"/>
              </a:rPr>
              <a:t>really’</a:t>
            </a:r>
            <a:r>
              <a:rPr lang="en-GB" dirty="0">
                <a:latin typeface="Arial" panose="020B0604020202020204" pitchFamily="34" charset="0"/>
                <a:ea typeface="Times New Roman" panose="02020603050405020304" pitchFamily="18" charset="0"/>
                <a:cs typeface="Times New Roman" panose="02020603050405020304" pitchFamily="18" charset="0"/>
              </a:rPr>
              <a:t> know about fossils by completing the </a:t>
            </a:r>
            <a:r>
              <a:rPr lang="en-GB" u="sng" dirty="0">
                <a:latin typeface="Arial" panose="020B0604020202020204" pitchFamily="34" charset="0"/>
                <a:ea typeface="Times New Roman" panose="02020603050405020304" pitchFamily="18" charset="0"/>
                <a:cs typeface="Times New Roman" panose="02020603050405020304" pitchFamily="18" charset="0"/>
              </a:rPr>
              <a:t>two</a:t>
            </a:r>
            <a:r>
              <a:rPr lang="en-GB" dirty="0">
                <a:latin typeface="Arial" panose="020B0604020202020204" pitchFamily="34" charset="0"/>
                <a:ea typeface="Times New Roman" panose="02020603050405020304" pitchFamily="18" charset="0"/>
                <a:cs typeface="Times New Roman" panose="02020603050405020304" pitchFamily="18" charset="0"/>
              </a:rPr>
              <a:t> independent challenges below</a:t>
            </a:r>
            <a:r>
              <a:rPr lang="en-GB" dirty="0" smtClean="0">
                <a:latin typeface="Arial" panose="020B0604020202020204" pitchFamily="34" charset="0"/>
                <a:ea typeface="Times New Roman" panose="02020603050405020304" pitchFamily="18" charset="0"/>
                <a:cs typeface="Times New Roman" panose="02020603050405020304" pitchFamily="18" charset="0"/>
              </a:rPr>
              <a:t>:</a:t>
            </a:r>
          </a:p>
          <a:p>
            <a:pPr>
              <a:lnSpc>
                <a:spcPct val="107000"/>
              </a:lnSpc>
              <a:spcAft>
                <a:spcPts val="0"/>
              </a:spcAft>
            </a:pP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Create your own timeline of the fossilisation process using pictures and text to clearly explain how fossils are made</a:t>
            </a:r>
            <a:r>
              <a:rPr lang="en-GB" dirty="0" smtClean="0">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07000"/>
              </a:lnSpc>
              <a:spcAft>
                <a:spcPts val="0"/>
              </a:spcAft>
              <a:buFont typeface="+mj-lt"/>
              <a:buAutoNum type="arabicPeriod"/>
            </a:pP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Create an information booklet titled ‘Fascinating Fossils...’. Use your understanding of everything that you’ve read to make the most informative guide that you can. Remember to make it appealing to the reader as well as easy to follow. </a:t>
            </a:r>
            <a:endParaRPr lang="en-GB" dirty="0" smtClean="0">
              <a:latin typeface="Arial" panose="020B0604020202020204" pitchFamily="34" charset="0"/>
              <a:ea typeface="Times New Roman" panose="02020603050405020304" pitchFamily="18" charset="0"/>
              <a:cs typeface="Times New Roman" panose="02020603050405020304" pitchFamily="18" charset="0"/>
            </a:endParaRPr>
          </a:p>
          <a:p>
            <a:pPr lvl="0">
              <a:lnSpc>
                <a:spcPct val="107000"/>
              </a:lnSpc>
              <a:spcAft>
                <a:spcPts val="0"/>
              </a:spcAft>
            </a:pPr>
            <a:r>
              <a:rPr lang="en-GB"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 </a:t>
            </a:r>
            <a:r>
              <a:rPr lang="en-GB"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Please email this task to Mrs Murdy by 11.05.20.</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u="sng" dirty="0">
                <a:latin typeface="Arial" panose="020B0604020202020204" pitchFamily="34" charset="0"/>
                <a:ea typeface="Times New Roman" panose="02020603050405020304" pitchFamily="18" charset="0"/>
                <a:cs typeface="Times New Roman" panose="02020603050405020304" pitchFamily="18" charset="0"/>
              </a:rPr>
              <a:t>Optional Extra</a:t>
            </a:r>
            <a:r>
              <a:rPr lang="en-GB" dirty="0">
                <a:latin typeface="Arial" panose="020B0604020202020204" pitchFamily="34" charset="0"/>
                <a:ea typeface="Times New Roman" panose="02020603050405020304" pitchFamily="18" charset="0"/>
                <a:cs typeface="Times New Roman" panose="02020603050405020304" pitchFamily="18" charset="0"/>
              </a:rPr>
              <a:t>: Can you make your </a:t>
            </a:r>
            <a:r>
              <a:rPr lang="en-GB" u="sng" dirty="0">
                <a:latin typeface="Arial" panose="020B0604020202020204" pitchFamily="34" charset="0"/>
                <a:ea typeface="Times New Roman" panose="02020603050405020304" pitchFamily="18" charset="0"/>
                <a:cs typeface="Times New Roman" panose="02020603050405020304" pitchFamily="18" charset="0"/>
              </a:rPr>
              <a:t>own</a:t>
            </a:r>
            <a:r>
              <a:rPr lang="en-GB" dirty="0">
                <a:latin typeface="Arial" panose="020B0604020202020204" pitchFamily="34" charset="0"/>
                <a:ea typeface="Times New Roman" panose="02020603050405020304" pitchFamily="18" charset="0"/>
                <a:cs typeface="Times New Roman" panose="02020603050405020304" pitchFamily="18" charset="0"/>
              </a:rPr>
              <a:t> fossil?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4023361" y="435201"/>
            <a:ext cx="3815862" cy="523220"/>
          </a:xfrm>
          <a:prstGeom prst="rect">
            <a:avLst/>
          </a:prstGeom>
          <a:noFill/>
        </p:spPr>
        <p:txBody>
          <a:bodyPr wrap="square" rtlCol="0">
            <a:spAutoFit/>
          </a:bodyPr>
          <a:lstStyle/>
          <a:p>
            <a:r>
              <a:rPr lang="en-GB" sz="2800" b="1" u="sng" dirty="0" smtClean="0"/>
              <a:t>Independent Challenges</a:t>
            </a:r>
            <a:endParaRPr lang="en-GB" sz="2800" b="1" u="sng" dirty="0"/>
          </a:p>
        </p:txBody>
      </p:sp>
      <p:sp>
        <p:nvSpPr>
          <p:cNvPr id="3" name="AutoShape 6" descr="Pencil clipart 3 – Gclipart.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Colourful Pencils Clipart Royalty Free Cliparts, Vectors, A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061619" y="4441067"/>
            <a:ext cx="2447925" cy="1866901"/>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377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173</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dc:creator>
  <cp:lastModifiedBy>Charlotte</cp:lastModifiedBy>
  <cp:revision>3</cp:revision>
  <dcterms:created xsi:type="dcterms:W3CDTF">2020-05-02T14:30:20Z</dcterms:created>
  <dcterms:modified xsi:type="dcterms:W3CDTF">2020-05-02T14:44:09Z</dcterms:modified>
</cp:coreProperties>
</file>