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7"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ris, Dave (SGRE SE R NE&amp;ME ON1 NO)" initials="HD(SRNON" lastIdx="1" clrIdx="0">
    <p:extLst>
      <p:ext uri="{19B8F6BF-5375-455C-9EA6-DF929625EA0E}">
        <p15:presenceInfo xmlns:p15="http://schemas.microsoft.com/office/powerpoint/2012/main" userId="S-1-5-21-1546309470-3830611859-591444313-1118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9" d="100"/>
          <a:sy n="69" d="100"/>
        </p:scale>
        <p:origin x="7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B80B40-243A-4996-BC79-3054C8648BC1}" type="datetimeFigureOut">
              <a:rPr lang="en-GB" smtClean="0"/>
              <a:t>11/05/2020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288E59-CF1A-43A5-825D-FB1470F2FB83}" type="slidenum">
              <a:rPr lang="en-GB" smtClean="0"/>
              <a:t>‹#›</a:t>
            </a:fld>
            <a:endParaRPr lang="en-GB"/>
          </a:p>
        </p:txBody>
      </p:sp>
    </p:spTree>
    <p:extLst>
      <p:ext uri="{BB962C8B-B14F-4D97-AF65-F5344CB8AC3E}">
        <p14:creationId xmlns:p14="http://schemas.microsoft.com/office/powerpoint/2010/main" val="3957910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B80B40-243A-4996-BC79-3054C8648BC1}" type="datetimeFigureOut">
              <a:rPr lang="en-GB" smtClean="0"/>
              <a:t>11/05/2020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288E59-CF1A-43A5-825D-FB1470F2FB83}" type="slidenum">
              <a:rPr lang="en-GB" smtClean="0"/>
              <a:t>‹#›</a:t>
            </a:fld>
            <a:endParaRPr lang="en-GB"/>
          </a:p>
        </p:txBody>
      </p:sp>
    </p:spTree>
    <p:extLst>
      <p:ext uri="{BB962C8B-B14F-4D97-AF65-F5344CB8AC3E}">
        <p14:creationId xmlns:p14="http://schemas.microsoft.com/office/powerpoint/2010/main" val="1523510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B80B40-243A-4996-BC79-3054C8648BC1}" type="datetimeFigureOut">
              <a:rPr lang="en-GB" smtClean="0"/>
              <a:t>11/05/2020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288E59-CF1A-43A5-825D-FB1470F2FB83}"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37326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B80B40-243A-4996-BC79-3054C8648BC1}" type="datetimeFigureOut">
              <a:rPr lang="en-GB" smtClean="0"/>
              <a:t>11/05/2020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288E59-CF1A-43A5-825D-FB1470F2FB83}" type="slidenum">
              <a:rPr lang="en-GB" smtClean="0"/>
              <a:t>‹#›</a:t>
            </a:fld>
            <a:endParaRPr lang="en-GB"/>
          </a:p>
        </p:txBody>
      </p:sp>
    </p:spTree>
    <p:extLst>
      <p:ext uri="{BB962C8B-B14F-4D97-AF65-F5344CB8AC3E}">
        <p14:creationId xmlns:p14="http://schemas.microsoft.com/office/powerpoint/2010/main" val="2639234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B80B40-243A-4996-BC79-3054C8648BC1}" type="datetimeFigureOut">
              <a:rPr lang="en-GB" smtClean="0"/>
              <a:t>11/05/2020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288E59-CF1A-43A5-825D-FB1470F2FB83}"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834473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B80B40-243A-4996-BC79-3054C8648BC1}" type="datetimeFigureOut">
              <a:rPr lang="en-GB" smtClean="0"/>
              <a:t>11/05/2020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288E59-CF1A-43A5-825D-FB1470F2FB83}" type="slidenum">
              <a:rPr lang="en-GB" smtClean="0"/>
              <a:t>‹#›</a:t>
            </a:fld>
            <a:endParaRPr lang="en-GB"/>
          </a:p>
        </p:txBody>
      </p:sp>
    </p:spTree>
    <p:extLst>
      <p:ext uri="{BB962C8B-B14F-4D97-AF65-F5344CB8AC3E}">
        <p14:creationId xmlns:p14="http://schemas.microsoft.com/office/powerpoint/2010/main" val="2332926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B80B40-243A-4996-BC79-3054C8648BC1}" type="datetimeFigureOut">
              <a:rPr lang="en-GB" smtClean="0"/>
              <a:t>11/05/2020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288E59-CF1A-43A5-825D-FB1470F2FB83}" type="slidenum">
              <a:rPr lang="en-GB" smtClean="0"/>
              <a:t>‹#›</a:t>
            </a:fld>
            <a:endParaRPr lang="en-GB"/>
          </a:p>
        </p:txBody>
      </p:sp>
    </p:spTree>
    <p:extLst>
      <p:ext uri="{BB962C8B-B14F-4D97-AF65-F5344CB8AC3E}">
        <p14:creationId xmlns:p14="http://schemas.microsoft.com/office/powerpoint/2010/main" val="4239196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B80B40-243A-4996-BC79-3054C8648BC1}" type="datetimeFigureOut">
              <a:rPr lang="en-GB" smtClean="0"/>
              <a:t>11/05/2020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288E59-CF1A-43A5-825D-FB1470F2FB83}" type="slidenum">
              <a:rPr lang="en-GB" smtClean="0"/>
              <a:t>‹#›</a:t>
            </a:fld>
            <a:endParaRPr lang="en-GB"/>
          </a:p>
        </p:txBody>
      </p:sp>
    </p:spTree>
    <p:extLst>
      <p:ext uri="{BB962C8B-B14F-4D97-AF65-F5344CB8AC3E}">
        <p14:creationId xmlns:p14="http://schemas.microsoft.com/office/powerpoint/2010/main" val="177553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B80B40-243A-4996-BC79-3054C8648BC1}" type="datetimeFigureOut">
              <a:rPr lang="en-GB" smtClean="0"/>
              <a:t>11/05/2020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288E59-CF1A-43A5-825D-FB1470F2FB83}" type="slidenum">
              <a:rPr lang="en-GB" smtClean="0"/>
              <a:t>‹#›</a:t>
            </a:fld>
            <a:endParaRPr lang="en-GB"/>
          </a:p>
        </p:txBody>
      </p:sp>
    </p:spTree>
    <p:extLst>
      <p:ext uri="{BB962C8B-B14F-4D97-AF65-F5344CB8AC3E}">
        <p14:creationId xmlns:p14="http://schemas.microsoft.com/office/powerpoint/2010/main" val="1247367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B80B40-243A-4996-BC79-3054C8648BC1}" type="datetimeFigureOut">
              <a:rPr lang="en-GB" smtClean="0"/>
              <a:t>11/05/2020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288E59-CF1A-43A5-825D-FB1470F2FB83}" type="slidenum">
              <a:rPr lang="en-GB" smtClean="0"/>
              <a:t>‹#›</a:t>
            </a:fld>
            <a:endParaRPr lang="en-GB"/>
          </a:p>
        </p:txBody>
      </p:sp>
    </p:spTree>
    <p:extLst>
      <p:ext uri="{BB962C8B-B14F-4D97-AF65-F5344CB8AC3E}">
        <p14:creationId xmlns:p14="http://schemas.microsoft.com/office/powerpoint/2010/main" val="749539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B80B40-243A-4996-BC79-3054C8648BC1}" type="datetimeFigureOut">
              <a:rPr lang="en-GB" smtClean="0"/>
              <a:t>11/05/2020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288E59-CF1A-43A5-825D-FB1470F2FB83}" type="slidenum">
              <a:rPr lang="en-GB" smtClean="0"/>
              <a:t>‹#›</a:t>
            </a:fld>
            <a:endParaRPr lang="en-GB"/>
          </a:p>
        </p:txBody>
      </p:sp>
    </p:spTree>
    <p:extLst>
      <p:ext uri="{BB962C8B-B14F-4D97-AF65-F5344CB8AC3E}">
        <p14:creationId xmlns:p14="http://schemas.microsoft.com/office/powerpoint/2010/main" val="3537556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B80B40-243A-4996-BC79-3054C8648BC1}" type="datetimeFigureOut">
              <a:rPr lang="en-GB" smtClean="0"/>
              <a:t>11/05/2020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9288E59-CF1A-43A5-825D-FB1470F2FB83}" type="slidenum">
              <a:rPr lang="en-GB" smtClean="0"/>
              <a:t>‹#›</a:t>
            </a:fld>
            <a:endParaRPr lang="en-GB"/>
          </a:p>
        </p:txBody>
      </p:sp>
    </p:spTree>
    <p:extLst>
      <p:ext uri="{BB962C8B-B14F-4D97-AF65-F5344CB8AC3E}">
        <p14:creationId xmlns:p14="http://schemas.microsoft.com/office/powerpoint/2010/main" val="3298267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B80B40-243A-4996-BC79-3054C8648BC1}" type="datetimeFigureOut">
              <a:rPr lang="en-GB" smtClean="0"/>
              <a:t>11/05/2020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9288E59-CF1A-43A5-825D-FB1470F2FB83}" type="slidenum">
              <a:rPr lang="en-GB" smtClean="0"/>
              <a:t>‹#›</a:t>
            </a:fld>
            <a:endParaRPr lang="en-GB"/>
          </a:p>
        </p:txBody>
      </p:sp>
    </p:spTree>
    <p:extLst>
      <p:ext uri="{BB962C8B-B14F-4D97-AF65-F5344CB8AC3E}">
        <p14:creationId xmlns:p14="http://schemas.microsoft.com/office/powerpoint/2010/main" val="3938323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B80B40-243A-4996-BC79-3054C8648BC1}" type="datetimeFigureOut">
              <a:rPr lang="en-GB" smtClean="0"/>
              <a:t>11/05/2020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9288E59-CF1A-43A5-825D-FB1470F2FB83}" type="slidenum">
              <a:rPr lang="en-GB" smtClean="0"/>
              <a:t>‹#›</a:t>
            </a:fld>
            <a:endParaRPr lang="en-GB"/>
          </a:p>
        </p:txBody>
      </p:sp>
    </p:spTree>
    <p:extLst>
      <p:ext uri="{BB962C8B-B14F-4D97-AF65-F5344CB8AC3E}">
        <p14:creationId xmlns:p14="http://schemas.microsoft.com/office/powerpoint/2010/main" val="853854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CB80B40-243A-4996-BC79-3054C8648BC1}" type="datetimeFigureOut">
              <a:rPr lang="en-GB" smtClean="0"/>
              <a:t>11/05/2020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288E59-CF1A-43A5-825D-FB1470F2FB83}" type="slidenum">
              <a:rPr lang="en-GB" smtClean="0"/>
              <a:t>‹#›</a:t>
            </a:fld>
            <a:endParaRPr lang="en-GB"/>
          </a:p>
        </p:txBody>
      </p:sp>
    </p:spTree>
    <p:extLst>
      <p:ext uri="{BB962C8B-B14F-4D97-AF65-F5344CB8AC3E}">
        <p14:creationId xmlns:p14="http://schemas.microsoft.com/office/powerpoint/2010/main" val="1234151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B80B40-243A-4996-BC79-3054C8648BC1}" type="datetimeFigureOut">
              <a:rPr lang="en-GB" smtClean="0"/>
              <a:t>11/05/2020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288E59-CF1A-43A5-825D-FB1470F2FB83}" type="slidenum">
              <a:rPr lang="en-GB" smtClean="0"/>
              <a:t>‹#›</a:t>
            </a:fld>
            <a:endParaRPr lang="en-GB"/>
          </a:p>
        </p:txBody>
      </p:sp>
    </p:spTree>
    <p:extLst>
      <p:ext uri="{BB962C8B-B14F-4D97-AF65-F5344CB8AC3E}">
        <p14:creationId xmlns:p14="http://schemas.microsoft.com/office/powerpoint/2010/main" val="3612001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CB80B40-243A-4996-BC79-3054C8648BC1}" type="datetimeFigureOut">
              <a:rPr lang="en-GB" smtClean="0"/>
              <a:t>11/05/2020</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9288E59-CF1A-43A5-825D-FB1470F2FB83}" type="slidenum">
              <a:rPr lang="en-GB" smtClean="0"/>
              <a:t>‹#›</a:t>
            </a:fld>
            <a:endParaRPr lang="en-GB"/>
          </a:p>
        </p:txBody>
      </p:sp>
    </p:spTree>
    <p:extLst>
      <p:ext uri="{BB962C8B-B14F-4D97-AF65-F5344CB8AC3E}">
        <p14:creationId xmlns:p14="http://schemas.microsoft.com/office/powerpoint/2010/main" val="1848825972"/>
      </p:ext>
    </p:extLst>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 id="2147484099" r:id="rId12"/>
    <p:sldLayoutId id="2147484100" r:id="rId13"/>
    <p:sldLayoutId id="2147484101" r:id="rId14"/>
    <p:sldLayoutId id="2147484102" r:id="rId15"/>
    <p:sldLayoutId id="214748410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general-southerner.blogspot.co.uk/2010/05/8th-may-ve-day-celebrations.html" TargetMode="External"/><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hyperlink" Target="https://sinistrainksteyne.wordpress.com/2015/04/04/hsm15-behold-the-balaclava/" TargetMode="Externa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hyperlink" Target="https://flickr.com/photos/state_library_south_australia/3908342472" TargetMode="External"/><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hyperlink" Target="https://creativecommons.org/licenses/by/3.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emonlimemoon.blogspot.com/2012/04/bonfires-and-may-day-pagan-rites.html" TargetMode="External"/><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hyperlink" Target="https://commons.wikimedia.org/wiki/File:Ve_Day_in_London,_8_May_1945_HU49414.jpg" TargetMode="External"/><Relationship Id="rId5" Type="http://schemas.openxmlformats.org/officeDocument/2006/relationships/image" Target="../media/image6.jpg"/><Relationship Id="rId4" Type="http://schemas.openxmlformats.org/officeDocument/2006/relationships/hyperlink" Target="https://creativecommons.org/licenses/by-nc-nd/3.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flickr.com/photos/waltjabsco/2131468164" TargetMode="External"/><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commons.wikimedia.org/wiki/File:Ve_Day_Street_Party,_1945_HU36292.jpg" TargetMode="External"/><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hyperlink" Target="https://commons.wikimedia.org/wiki/File:Winston_Churchill_at_a_BBC_microphone_about_to_broadcast_to_the_nation_on_the_afternoon_of_VE_Day,_8_May_1945._H41843.jpg" TargetMode="Externa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2F022-C161-4A6B-98C9-00D79B390C9B}"/>
              </a:ext>
            </a:extLst>
          </p:cNvPr>
          <p:cNvSpPr>
            <a:spLocks noGrp="1"/>
          </p:cNvSpPr>
          <p:nvPr>
            <p:ph type="ctrTitle"/>
          </p:nvPr>
        </p:nvSpPr>
        <p:spPr/>
        <p:txBody>
          <a:bodyPr>
            <a:normAutofit/>
          </a:bodyPr>
          <a:lstStyle/>
          <a:p>
            <a:pPr>
              <a:lnSpc>
                <a:spcPct val="90000"/>
              </a:lnSpc>
            </a:pPr>
            <a:r>
              <a:rPr lang="en-GB" sz="5000" u="sng" dirty="0">
                <a:solidFill>
                  <a:schemeClr val="bg1"/>
                </a:solidFill>
                <a:latin typeface="Aharoni" panose="02010803020104030203" pitchFamily="2" charset="-79"/>
                <a:cs typeface="Aharoni" panose="02010803020104030203" pitchFamily="2" charset="-79"/>
              </a:rPr>
              <a:t>Victory in Europe Day</a:t>
            </a:r>
          </a:p>
        </p:txBody>
      </p:sp>
      <p:sp>
        <p:nvSpPr>
          <p:cNvPr id="3" name="Subtitle 2">
            <a:extLst>
              <a:ext uri="{FF2B5EF4-FFF2-40B4-BE49-F238E27FC236}">
                <a16:creationId xmlns:a16="http://schemas.microsoft.com/office/drawing/2014/main" id="{6A59C21D-A8D4-4862-A400-CAD0B65E14C5}"/>
              </a:ext>
            </a:extLst>
          </p:cNvPr>
          <p:cNvSpPr>
            <a:spLocks noGrp="1"/>
          </p:cNvSpPr>
          <p:nvPr>
            <p:ph type="subTitle" idx="1"/>
          </p:nvPr>
        </p:nvSpPr>
        <p:spPr/>
        <p:txBody>
          <a:bodyPr>
            <a:normAutofit/>
          </a:bodyPr>
          <a:lstStyle/>
          <a:p>
            <a:r>
              <a:rPr lang="en-GB" dirty="0">
                <a:solidFill>
                  <a:schemeClr val="bg1"/>
                </a:solidFill>
                <a:latin typeface="Algerian" panose="04020705040A02060702" pitchFamily="82" charset="0"/>
              </a:rPr>
              <a:t>World War 2 – VE DAY</a:t>
            </a:r>
          </a:p>
        </p:txBody>
      </p:sp>
      <p:sp>
        <p:nvSpPr>
          <p:cNvPr id="4" name="Rectangle 3">
            <a:extLst>
              <a:ext uri="{FF2B5EF4-FFF2-40B4-BE49-F238E27FC236}">
                <a16:creationId xmlns:a16="http://schemas.microsoft.com/office/drawing/2014/main" id="{1960D314-DAED-4158-AB13-48016A8B1A20}"/>
              </a:ext>
            </a:extLst>
          </p:cNvPr>
          <p:cNvSpPr/>
          <p:nvPr/>
        </p:nvSpPr>
        <p:spPr>
          <a:xfrm>
            <a:off x="0" y="6654055"/>
            <a:ext cx="1270000" cy="153888"/>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ctr"/>
            <a:endParaRPr lang="en-GB" sz="1000">
              <a:solidFill>
                <a:srgbClr val="000000"/>
              </a:solidFill>
            </a:endParaRPr>
          </a:p>
        </p:txBody>
      </p:sp>
      <p:sp>
        <p:nvSpPr>
          <p:cNvPr id="21" name="Rectangle 20">
            <a:extLst>
              <a:ext uri="{FF2B5EF4-FFF2-40B4-BE49-F238E27FC236}">
                <a16:creationId xmlns:a16="http://schemas.microsoft.com/office/drawing/2014/main" id="{7DE8AF0A-5F6A-4ED1-A651-8248A68E02FB}"/>
              </a:ext>
            </a:extLst>
          </p:cNvPr>
          <p:cNvSpPr/>
          <p:nvPr/>
        </p:nvSpPr>
        <p:spPr>
          <a:xfrm>
            <a:off x="0" y="6654056"/>
            <a:ext cx="1270000" cy="153888"/>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ctr">
              <a:spcAft>
                <a:spcPts val="600"/>
              </a:spcAft>
            </a:pPr>
            <a:r>
              <a:rPr lang="en-GB" sz="1000">
                <a:solidFill>
                  <a:srgbClr val="000000"/>
                </a:solidFill>
              </a:rPr>
              <a:t>Unrestricted</a:t>
            </a:r>
          </a:p>
        </p:txBody>
      </p:sp>
      <p:sp>
        <p:nvSpPr>
          <p:cNvPr id="22" name="Rectangle 21">
            <a:extLst>
              <a:ext uri="{FF2B5EF4-FFF2-40B4-BE49-F238E27FC236}">
                <a16:creationId xmlns:a16="http://schemas.microsoft.com/office/drawing/2014/main" id="{86A4441E-EA12-4960-82A0-9B77F58F2541}"/>
              </a:ext>
            </a:extLst>
          </p:cNvPr>
          <p:cNvSpPr/>
          <p:nvPr/>
        </p:nvSpPr>
        <p:spPr>
          <a:xfrm>
            <a:off x="0" y="6654056"/>
            <a:ext cx="1270000" cy="153888"/>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ctr"/>
            <a:r>
              <a:rPr lang="en-GB" sz="1000">
                <a:solidFill>
                  <a:srgbClr val="000000"/>
                </a:solidFill>
              </a:rPr>
              <a:t>Unrestricted</a:t>
            </a:r>
          </a:p>
        </p:txBody>
      </p:sp>
    </p:spTree>
    <p:extLst>
      <p:ext uri="{BB962C8B-B14F-4D97-AF65-F5344CB8AC3E}">
        <p14:creationId xmlns:p14="http://schemas.microsoft.com/office/powerpoint/2010/main" val="3092334109"/>
      </p:ext>
    </p:extLst>
  </p:cSld>
  <p:clrMapOvr>
    <a:masterClrMapping/>
  </p:clrMapOvr>
  <p:transition spd="slow" advTm="1935">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2F022-C161-4A6B-98C9-00D79B390C9B}"/>
              </a:ext>
            </a:extLst>
          </p:cNvPr>
          <p:cNvSpPr>
            <a:spLocks noGrp="1"/>
          </p:cNvSpPr>
          <p:nvPr>
            <p:ph type="ctrTitle"/>
          </p:nvPr>
        </p:nvSpPr>
        <p:spPr>
          <a:xfrm>
            <a:off x="1507067" y="1582616"/>
            <a:ext cx="7766936" cy="2057400"/>
          </a:xfrm>
        </p:spPr>
        <p:txBody>
          <a:bodyPr>
            <a:normAutofit/>
          </a:bodyPr>
          <a:lstStyle/>
          <a:p>
            <a:pPr algn="ctr"/>
            <a:r>
              <a:rPr lang="en-GB" u="sng" dirty="0"/>
              <a:t>1939 – Nazi Germany invaded Poland.</a:t>
            </a:r>
          </a:p>
        </p:txBody>
      </p:sp>
      <p:sp>
        <p:nvSpPr>
          <p:cNvPr id="3" name="Subtitle 2">
            <a:extLst>
              <a:ext uri="{FF2B5EF4-FFF2-40B4-BE49-F238E27FC236}">
                <a16:creationId xmlns:a16="http://schemas.microsoft.com/office/drawing/2014/main" id="{6A59C21D-A8D4-4862-A400-CAD0B65E14C5}"/>
              </a:ext>
            </a:extLst>
          </p:cNvPr>
          <p:cNvSpPr>
            <a:spLocks noGrp="1"/>
          </p:cNvSpPr>
          <p:nvPr>
            <p:ph type="subTitle" idx="1"/>
          </p:nvPr>
        </p:nvSpPr>
        <p:spPr>
          <a:xfrm>
            <a:off x="1507067" y="4290646"/>
            <a:ext cx="7766936" cy="1230923"/>
          </a:xfrm>
        </p:spPr>
        <p:txBody>
          <a:bodyPr>
            <a:noAutofit/>
          </a:bodyPr>
          <a:lstStyle/>
          <a:p>
            <a:pPr algn="ctr"/>
            <a:r>
              <a:rPr lang="en-GB" sz="2400" dirty="0">
                <a:solidFill>
                  <a:schemeClr val="accent1">
                    <a:lumMod val="60000"/>
                    <a:lumOff val="40000"/>
                  </a:schemeClr>
                </a:solidFill>
                <a:latin typeface="Algerian" panose="04020705040A02060702" pitchFamily="82" charset="0"/>
              </a:rPr>
              <a:t>Germany invaded Poland in 1939 to regain lost territory and ultimately rule their neighbour to the east. The German invasion of Poland was how Hitler intended to wage war in what would become known as the “blitzkrieg” strategy.</a:t>
            </a:r>
          </a:p>
        </p:txBody>
      </p:sp>
      <p:sp>
        <p:nvSpPr>
          <p:cNvPr id="4" name="Rectangle 3">
            <a:extLst>
              <a:ext uri="{FF2B5EF4-FFF2-40B4-BE49-F238E27FC236}">
                <a16:creationId xmlns:a16="http://schemas.microsoft.com/office/drawing/2014/main" id="{1960D314-DAED-4158-AB13-48016A8B1A20}"/>
              </a:ext>
            </a:extLst>
          </p:cNvPr>
          <p:cNvSpPr/>
          <p:nvPr/>
        </p:nvSpPr>
        <p:spPr>
          <a:xfrm>
            <a:off x="0" y="6654055"/>
            <a:ext cx="1270000" cy="153888"/>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ctr"/>
            <a:endParaRPr lang="en-GB" sz="1000">
              <a:solidFill>
                <a:srgbClr val="000000"/>
              </a:solidFill>
            </a:endParaRPr>
          </a:p>
        </p:txBody>
      </p:sp>
    </p:spTree>
    <p:extLst>
      <p:ext uri="{BB962C8B-B14F-4D97-AF65-F5344CB8AC3E}">
        <p14:creationId xmlns:p14="http://schemas.microsoft.com/office/powerpoint/2010/main" val="22581688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advTm="15751">
        <p14:reveal/>
      </p:transition>
    </mc:Choice>
    <mc:Fallback xmlns="">
      <p:transition spd="slow" advTm="15751">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2F022-C161-4A6B-98C9-00D79B390C9B}"/>
              </a:ext>
            </a:extLst>
          </p:cNvPr>
          <p:cNvSpPr>
            <a:spLocks noGrp="1"/>
          </p:cNvSpPr>
          <p:nvPr>
            <p:ph type="ctrTitle"/>
          </p:nvPr>
        </p:nvSpPr>
        <p:spPr>
          <a:xfrm>
            <a:off x="1507067" y="1397976"/>
            <a:ext cx="7766936" cy="2101361"/>
          </a:xfrm>
        </p:spPr>
        <p:txBody>
          <a:bodyPr>
            <a:normAutofit fontScale="90000"/>
          </a:bodyPr>
          <a:lstStyle/>
          <a:p>
            <a:pPr algn="ctr"/>
            <a:r>
              <a:rPr lang="en-GB" sz="4400" u="sng" dirty="0"/>
              <a:t>How did the United Kingdom get involved?</a:t>
            </a:r>
            <a:br>
              <a:rPr lang="en-GB" sz="4400" u="sng" dirty="0"/>
            </a:br>
            <a:endParaRPr lang="en-GB" sz="4400" u="sng" dirty="0"/>
          </a:p>
        </p:txBody>
      </p:sp>
      <p:sp>
        <p:nvSpPr>
          <p:cNvPr id="3" name="Subtitle 2">
            <a:extLst>
              <a:ext uri="{FF2B5EF4-FFF2-40B4-BE49-F238E27FC236}">
                <a16:creationId xmlns:a16="http://schemas.microsoft.com/office/drawing/2014/main" id="{6A59C21D-A8D4-4862-A400-CAD0B65E14C5}"/>
              </a:ext>
            </a:extLst>
          </p:cNvPr>
          <p:cNvSpPr>
            <a:spLocks noGrp="1"/>
          </p:cNvSpPr>
          <p:nvPr>
            <p:ph type="subTitle" idx="1"/>
          </p:nvPr>
        </p:nvSpPr>
        <p:spPr/>
        <p:txBody>
          <a:bodyPr>
            <a:noAutofit/>
          </a:bodyPr>
          <a:lstStyle/>
          <a:p>
            <a:pPr algn="ctr"/>
            <a:r>
              <a:rPr lang="en-GB" sz="2400" dirty="0">
                <a:solidFill>
                  <a:schemeClr val="accent1">
                    <a:lumMod val="60000"/>
                    <a:lumOff val="40000"/>
                  </a:schemeClr>
                </a:solidFill>
                <a:latin typeface="Algerian" panose="04020705040A02060702" pitchFamily="82" charset="0"/>
              </a:rPr>
              <a:t>In September 1939 the United Kingdom declared war on Nazi Germany after Germany invaded Poland.</a:t>
            </a:r>
          </a:p>
          <a:p>
            <a:pPr algn="ctr"/>
            <a:r>
              <a:rPr lang="en-GB" sz="2400" dirty="0">
                <a:solidFill>
                  <a:schemeClr val="accent1">
                    <a:lumMod val="60000"/>
                    <a:lumOff val="40000"/>
                  </a:schemeClr>
                </a:solidFill>
                <a:latin typeface="Algerian" panose="04020705040A02060702" pitchFamily="82" charset="0"/>
              </a:rPr>
              <a:t>Japan got involved in December 1941, shortly after it attacked British colonies in Asia.</a:t>
            </a:r>
          </a:p>
        </p:txBody>
      </p:sp>
      <p:sp>
        <p:nvSpPr>
          <p:cNvPr id="4" name="Rectangle 3">
            <a:extLst>
              <a:ext uri="{FF2B5EF4-FFF2-40B4-BE49-F238E27FC236}">
                <a16:creationId xmlns:a16="http://schemas.microsoft.com/office/drawing/2014/main" id="{1960D314-DAED-4158-AB13-48016A8B1A20}"/>
              </a:ext>
            </a:extLst>
          </p:cNvPr>
          <p:cNvSpPr/>
          <p:nvPr/>
        </p:nvSpPr>
        <p:spPr>
          <a:xfrm>
            <a:off x="0" y="6654055"/>
            <a:ext cx="1270000" cy="153888"/>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ctr"/>
            <a:endParaRPr lang="en-GB" sz="1000">
              <a:solidFill>
                <a:srgbClr val="000000"/>
              </a:solidFill>
            </a:endParaRPr>
          </a:p>
        </p:txBody>
      </p:sp>
    </p:spTree>
    <p:extLst>
      <p:ext uri="{BB962C8B-B14F-4D97-AF65-F5344CB8AC3E}">
        <p14:creationId xmlns:p14="http://schemas.microsoft.com/office/powerpoint/2010/main" val="825113934"/>
      </p:ext>
    </p:extLst>
  </p:cSld>
  <p:clrMapOvr>
    <a:overrideClrMapping bg1="dk1" tx1="lt1" bg2="dk2" tx2="lt2" accent1="accent1" accent2="accent2" accent3="accent3" accent4="accent4" accent5="accent5" accent6="accent6" hlink="hlink" folHlink="folHlink"/>
  </p:clrMapOvr>
  <p:transition spd="slow" advTm="15638">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60D314-DAED-4158-AB13-48016A8B1A20}"/>
              </a:ext>
            </a:extLst>
          </p:cNvPr>
          <p:cNvSpPr/>
          <p:nvPr/>
        </p:nvSpPr>
        <p:spPr>
          <a:xfrm>
            <a:off x="0" y="6654055"/>
            <a:ext cx="1270000" cy="153888"/>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ctr"/>
            <a:endParaRPr lang="en-GB" sz="1000">
              <a:solidFill>
                <a:srgbClr val="000000"/>
              </a:solidFill>
            </a:endParaRPr>
          </a:p>
        </p:txBody>
      </p:sp>
      <p:sp>
        <p:nvSpPr>
          <p:cNvPr id="6" name="TextBox 5">
            <a:extLst>
              <a:ext uri="{FF2B5EF4-FFF2-40B4-BE49-F238E27FC236}">
                <a16:creationId xmlns:a16="http://schemas.microsoft.com/office/drawing/2014/main" id="{EBCAB4A0-254A-42C3-8224-66C5E03ED836}"/>
              </a:ext>
            </a:extLst>
          </p:cNvPr>
          <p:cNvSpPr txBox="1"/>
          <p:nvPr/>
        </p:nvSpPr>
        <p:spPr>
          <a:xfrm>
            <a:off x="1063869" y="413237"/>
            <a:ext cx="4906108" cy="5693866"/>
          </a:xfrm>
          <a:prstGeom prst="rect">
            <a:avLst/>
          </a:prstGeom>
          <a:noFill/>
        </p:spPr>
        <p:txBody>
          <a:bodyPr wrap="square" rtlCol="0">
            <a:spAutoFit/>
          </a:bodyPr>
          <a:lstStyle/>
          <a:p>
            <a:pPr algn="ctr"/>
            <a:r>
              <a:rPr lang="en-GB" sz="2800" u="sng" dirty="0">
                <a:latin typeface="Aharoni" panose="02010803020104030203" pitchFamily="2" charset="-79"/>
                <a:cs typeface="Aharoni" panose="02010803020104030203" pitchFamily="2" charset="-79"/>
              </a:rPr>
              <a:t>World War 2:</a:t>
            </a:r>
          </a:p>
          <a:p>
            <a:endParaRPr lang="en-GB" sz="2800" dirty="0"/>
          </a:p>
          <a:p>
            <a:pPr algn="ctr"/>
            <a:r>
              <a:rPr lang="en-GB" sz="2800" dirty="0">
                <a:solidFill>
                  <a:srgbClr val="7030A0"/>
                </a:solidFill>
                <a:latin typeface="Blackadder ITC" panose="04020505051007020D02" pitchFamily="82" charset="0"/>
              </a:rPr>
              <a:t>World War 2 went on for 6 years from 1939 – 1945. Luckily for England, WW2 only lasted for 4 years because of Germanys surrender. Prime Minister Churchill made his speech at exactly 3pm in the afternoon on the 7</a:t>
            </a:r>
            <a:r>
              <a:rPr lang="en-GB" sz="2800" baseline="30000" dirty="0">
                <a:solidFill>
                  <a:srgbClr val="7030A0"/>
                </a:solidFill>
                <a:latin typeface="Blackadder ITC" panose="04020505051007020D02" pitchFamily="82" charset="0"/>
              </a:rPr>
              <a:t>th</a:t>
            </a:r>
            <a:r>
              <a:rPr lang="en-GB" sz="2800" dirty="0">
                <a:solidFill>
                  <a:srgbClr val="7030A0"/>
                </a:solidFill>
                <a:latin typeface="Blackadder ITC" panose="04020505051007020D02" pitchFamily="82" charset="0"/>
              </a:rPr>
              <a:t> of May, and that was when VE day began. People celebrated all through the night, with bonfires, bunting, meals, dancing and a royal wave from the Royal Family! </a:t>
            </a:r>
          </a:p>
        </p:txBody>
      </p:sp>
      <p:pic>
        <p:nvPicPr>
          <p:cNvPr id="8" name="Picture 7" descr="A group of people standing in front of a building&#10;&#10;Description automatically generated">
            <a:extLst>
              <a:ext uri="{FF2B5EF4-FFF2-40B4-BE49-F238E27FC236}">
                <a16:creationId xmlns:a16="http://schemas.microsoft.com/office/drawing/2014/main" id="{403C2D1B-41FC-4019-BD00-2DC71CDBC49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7046301" y="3345736"/>
            <a:ext cx="4418867" cy="2947834"/>
          </a:xfrm>
          <a:prstGeom prst="rect">
            <a:avLst/>
          </a:prstGeom>
        </p:spPr>
      </p:pic>
      <p:pic>
        <p:nvPicPr>
          <p:cNvPr id="14" name="Picture 13" descr="A vintage photo of a group of people in a car&#10;&#10;Description automatically generated">
            <a:extLst>
              <a:ext uri="{FF2B5EF4-FFF2-40B4-BE49-F238E27FC236}">
                <a16:creationId xmlns:a16="http://schemas.microsoft.com/office/drawing/2014/main" id="{9FD338D6-D535-4778-A92B-6CBDDCDFCD85}"/>
              </a:ext>
            </a:extLst>
          </p:cNvPr>
          <p:cNvPicPr>
            <a:picLocks noChangeAspect="1"/>
          </p:cNvPicPr>
          <p:nvPr/>
        </p:nvPicPr>
        <p:blipFill>
          <a:blip r:embed="rId4" cstate="hqprint">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7046302" y="239054"/>
            <a:ext cx="4418867" cy="2910238"/>
          </a:xfrm>
          <a:prstGeom prst="rect">
            <a:avLst/>
          </a:prstGeom>
        </p:spPr>
      </p:pic>
    </p:spTree>
    <p:extLst>
      <p:ext uri="{BB962C8B-B14F-4D97-AF65-F5344CB8AC3E}">
        <p14:creationId xmlns:p14="http://schemas.microsoft.com/office/powerpoint/2010/main" val="79722729"/>
      </p:ext>
    </p:extLst>
  </p:cSld>
  <p:clrMapOvr>
    <a:masterClrMapping/>
  </p:clrMapOvr>
  <mc:AlternateContent xmlns:mc="http://schemas.openxmlformats.org/markup-compatibility/2006" xmlns:p14="http://schemas.microsoft.com/office/powerpoint/2010/main">
    <mc:Choice Requires="p14">
      <p:transition spd="med" p14:dur="700" advTm="25044">
        <p:fade/>
      </p:transition>
    </mc:Choice>
    <mc:Fallback xmlns="">
      <p:transition spd="med" advTm="25044">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2F022-C161-4A6B-98C9-00D79B390C9B}"/>
              </a:ext>
            </a:extLst>
          </p:cNvPr>
          <p:cNvSpPr>
            <a:spLocks noGrp="1"/>
          </p:cNvSpPr>
          <p:nvPr>
            <p:ph type="ctrTitle"/>
          </p:nvPr>
        </p:nvSpPr>
        <p:spPr>
          <a:xfrm>
            <a:off x="5536734" y="609599"/>
            <a:ext cx="5358822" cy="1623647"/>
          </a:xfrm>
        </p:spPr>
        <p:txBody>
          <a:bodyPr vert="horz" lIns="91440" tIns="45720" rIns="91440" bIns="45720" rtlCol="0" anchor="t">
            <a:noAutofit/>
          </a:bodyPr>
          <a:lstStyle/>
          <a:p>
            <a:pPr algn="l">
              <a:lnSpc>
                <a:spcPct val="90000"/>
              </a:lnSpc>
            </a:pPr>
            <a:r>
              <a:rPr lang="en-US" sz="3200" u="sng" dirty="0"/>
              <a:t>Do you think Women should have kept their important roles of working </a:t>
            </a:r>
            <a:r>
              <a:rPr lang="en-US" sz="3200" i="1" u="sng" dirty="0"/>
              <a:t>after</a:t>
            </a:r>
            <a:r>
              <a:rPr lang="en-US" sz="3200" u="sng" dirty="0"/>
              <a:t> WW2!</a:t>
            </a:r>
          </a:p>
        </p:txBody>
      </p:sp>
      <p:sp>
        <p:nvSpPr>
          <p:cNvPr id="13" name="TextBox 12">
            <a:extLst>
              <a:ext uri="{FF2B5EF4-FFF2-40B4-BE49-F238E27FC236}">
                <a16:creationId xmlns:a16="http://schemas.microsoft.com/office/drawing/2014/main" id="{B3933DAC-F8A2-4F46-9E2D-DEFA7A45A024}"/>
              </a:ext>
            </a:extLst>
          </p:cNvPr>
          <p:cNvSpPr txBox="1"/>
          <p:nvPr/>
        </p:nvSpPr>
        <p:spPr>
          <a:xfrm>
            <a:off x="5212737" y="2596295"/>
            <a:ext cx="4582453" cy="3477468"/>
          </a:xfrm>
          <a:prstGeom prst="rect">
            <a:avLst/>
          </a:prstGeom>
        </p:spPr>
        <p:txBody>
          <a:bodyPr vert="horz" lIns="91440" tIns="45720" rIns="91440" bIns="45720" rtlCol="0">
            <a:normAutofit/>
          </a:bodyPr>
          <a:lstStyle/>
          <a:p>
            <a:pPr>
              <a:spcBef>
                <a:spcPts val="1000"/>
              </a:spcBef>
              <a:buClr>
                <a:schemeClr val="accent1"/>
              </a:buClr>
              <a:buSzPct val="80000"/>
              <a:buFont typeface="Wingdings 3" charset="2"/>
              <a:buChar char=""/>
            </a:pPr>
            <a:r>
              <a:rPr lang="en-US" sz="2000" dirty="0">
                <a:solidFill>
                  <a:schemeClr val="tx1">
                    <a:lumMod val="75000"/>
                    <a:lumOff val="25000"/>
                  </a:schemeClr>
                </a:solidFill>
                <a:latin typeface="Algerian" panose="04020705040A02060702" pitchFamily="82" charset="0"/>
              </a:rPr>
              <a:t>After World War 2, Women were not allowed to keep their important roles so that the men could return to their jobs.</a:t>
            </a:r>
          </a:p>
          <a:p>
            <a:pPr>
              <a:spcBef>
                <a:spcPts val="1000"/>
              </a:spcBef>
              <a:buClr>
                <a:schemeClr val="accent1"/>
              </a:buClr>
              <a:buSzPct val="80000"/>
              <a:buFont typeface="Wingdings 3" charset="2"/>
              <a:buChar char=""/>
            </a:pPr>
            <a:r>
              <a:rPr lang="en-US" sz="2000" dirty="0">
                <a:solidFill>
                  <a:schemeClr val="tx1">
                    <a:lumMod val="75000"/>
                    <a:lumOff val="25000"/>
                  </a:schemeClr>
                </a:solidFill>
                <a:latin typeface="Algerian" panose="04020705040A02060702" pitchFamily="82" charset="0"/>
              </a:rPr>
              <a:t>This was so unfair to Women, so in 1944 the US Women’s department took a survey of women. Thanks to them Women have important roles today.</a:t>
            </a:r>
          </a:p>
          <a:p>
            <a:pPr>
              <a:spcBef>
                <a:spcPts val="1000"/>
              </a:spcBef>
              <a:buClr>
                <a:schemeClr val="accent1"/>
              </a:buClr>
              <a:buSzPct val="80000"/>
              <a:buFont typeface="Wingdings 3" charset="2"/>
              <a:buChar char=""/>
            </a:pPr>
            <a:endParaRPr lang="en-US" dirty="0">
              <a:solidFill>
                <a:schemeClr val="tx1">
                  <a:lumMod val="75000"/>
                  <a:lumOff val="25000"/>
                </a:schemeClr>
              </a:solidFill>
            </a:endParaRPr>
          </a:p>
        </p:txBody>
      </p:sp>
      <p:pic>
        <p:nvPicPr>
          <p:cNvPr id="37" name="Picture 36" descr="A picture containing person, indoor, man, black&#10;&#10;Description automatically generated">
            <a:extLst>
              <a:ext uri="{FF2B5EF4-FFF2-40B4-BE49-F238E27FC236}">
                <a16:creationId xmlns:a16="http://schemas.microsoft.com/office/drawing/2014/main" id="{C2C39A97-E6EE-4F09-9526-902A64EBE435}"/>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l="12252" r="16751" b="-1"/>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4" name="Rectangle 3">
            <a:extLst>
              <a:ext uri="{FF2B5EF4-FFF2-40B4-BE49-F238E27FC236}">
                <a16:creationId xmlns:a16="http://schemas.microsoft.com/office/drawing/2014/main" id="{1960D314-DAED-4158-AB13-48016A8B1A20}"/>
              </a:ext>
            </a:extLst>
          </p:cNvPr>
          <p:cNvSpPr/>
          <p:nvPr/>
        </p:nvSpPr>
        <p:spPr>
          <a:xfrm>
            <a:off x="0" y="6654055"/>
            <a:ext cx="1270000" cy="153888"/>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ctr"/>
            <a:endParaRPr lang="en-GB" sz="1000">
              <a:solidFill>
                <a:srgbClr val="000000"/>
              </a:solidFill>
            </a:endParaRPr>
          </a:p>
        </p:txBody>
      </p:sp>
      <p:sp>
        <p:nvSpPr>
          <p:cNvPr id="38" name="TextBox 37">
            <a:extLst>
              <a:ext uri="{FF2B5EF4-FFF2-40B4-BE49-F238E27FC236}">
                <a16:creationId xmlns:a16="http://schemas.microsoft.com/office/drawing/2014/main" id="{B6BF1D10-11CC-44BE-B886-82D0E4A5CCEC}"/>
              </a:ext>
            </a:extLst>
          </p:cNvPr>
          <p:cNvSpPr txBox="1"/>
          <p:nvPr/>
        </p:nvSpPr>
        <p:spPr>
          <a:xfrm>
            <a:off x="9795190" y="6657945"/>
            <a:ext cx="2396810"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s://flickr.com/photos/state_library_south_australia/3908342472">
                  <a:extLst>
                    <a:ext uri="{A12FA001-AC4F-418D-AE19-62706E023703}">
                      <ahyp:hlinkClr xmlns:ahyp="http://schemas.microsoft.com/office/drawing/2018/hyperlinkcolor" xmlns=""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3.0/">
                  <a:extLst>
                    <a:ext uri="{A12FA001-AC4F-418D-AE19-62706E023703}">
                      <ahyp:hlinkClr xmlns:ahyp="http://schemas.microsoft.com/office/drawing/2018/hyperlinkcolor" xmlns="" val="tx"/>
                    </a:ext>
                  </a:extLst>
                </a:hlinkClick>
              </a:rPr>
              <a:t>CC BY</a:t>
            </a:r>
            <a:endParaRPr lang="en-GB" sz="700">
              <a:solidFill>
                <a:srgbClr val="FFFFFF"/>
              </a:solidFill>
            </a:endParaRPr>
          </a:p>
        </p:txBody>
      </p:sp>
    </p:spTree>
    <p:extLst>
      <p:ext uri="{BB962C8B-B14F-4D97-AF65-F5344CB8AC3E}">
        <p14:creationId xmlns:p14="http://schemas.microsoft.com/office/powerpoint/2010/main" val="180875221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13724">
        <p:split orient="vert"/>
      </p:transition>
    </mc:Choice>
    <mc:Fallback xmlns="">
      <p:transition spd="slow" advTm="13724">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smoke, outdoor, dark, sun&#10;&#10;Description automatically generated">
            <a:extLst>
              <a:ext uri="{FF2B5EF4-FFF2-40B4-BE49-F238E27FC236}">
                <a16:creationId xmlns:a16="http://schemas.microsoft.com/office/drawing/2014/main" id="{B739F082-8B8B-43FF-9A33-C43077D0DAB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t="27653"/>
          <a:stretch/>
        </p:blipFill>
        <p:spPr>
          <a:xfrm>
            <a:off x="285750" y="214313"/>
            <a:ext cx="4868331" cy="2909887"/>
          </a:xfrm>
          <a:prstGeom prst="rect">
            <a:avLst/>
          </a:prstGeom>
        </p:spPr>
      </p:pic>
      <p:sp>
        <p:nvSpPr>
          <p:cNvPr id="8" name="TextBox 7">
            <a:extLst>
              <a:ext uri="{FF2B5EF4-FFF2-40B4-BE49-F238E27FC236}">
                <a16:creationId xmlns:a16="http://schemas.microsoft.com/office/drawing/2014/main" id="{76C8B178-2A28-43B6-AFEC-0D74F6212F42}"/>
              </a:ext>
            </a:extLst>
          </p:cNvPr>
          <p:cNvSpPr txBox="1"/>
          <p:nvPr/>
        </p:nvSpPr>
        <p:spPr>
          <a:xfrm>
            <a:off x="9505047" y="6657945"/>
            <a:ext cx="2686953"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s://lemonlimemoon.blogspot.com/2012/04/bonfires-and-may-day-pagan-rites.html">
                  <a:extLst>
                    <a:ext uri="{A12FA001-AC4F-418D-AE19-62706E023703}">
                      <ahyp:hlinkClr xmlns:ahyp="http://schemas.microsoft.com/office/drawing/2018/hyperlinkcolor" xmlns=""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nc-nd/3.0/">
                  <a:extLst>
                    <a:ext uri="{A12FA001-AC4F-418D-AE19-62706E023703}">
                      <ahyp:hlinkClr xmlns:ahyp="http://schemas.microsoft.com/office/drawing/2018/hyperlinkcolor" xmlns="" val="tx"/>
                    </a:ext>
                  </a:extLst>
                </a:hlinkClick>
              </a:rPr>
              <a:t>CC BY-NC-ND</a:t>
            </a:r>
            <a:endParaRPr lang="en-GB" sz="700">
              <a:solidFill>
                <a:srgbClr val="FFFFFF"/>
              </a:solidFill>
            </a:endParaRPr>
          </a:p>
        </p:txBody>
      </p:sp>
      <p:sp>
        <p:nvSpPr>
          <p:cNvPr id="9" name="TextBox 8">
            <a:extLst>
              <a:ext uri="{FF2B5EF4-FFF2-40B4-BE49-F238E27FC236}">
                <a16:creationId xmlns:a16="http://schemas.microsoft.com/office/drawing/2014/main" id="{E7B7954B-162F-41C7-B1A2-BF98318B8142}"/>
              </a:ext>
            </a:extLst>
          </p:cNvPr>
          <p:cNvSpPr txBox="1"/>
          <p:nvPr/>
        </p:nvSpPr>
        <p:spPr>
          <a:xfrm>
            <a:off x="5562600" y="428625"/>
            <a:ext cx="5219700" cy="2831544"/>
          </a:xfrm>
          <a:prstGeom prst="rect">
            <a:avLst/>
          </a:prstGeom>
          <a:noFill/>
        </p:spPr>
        <p:txBody>
          <a:bodyPr wrap="square" rtlCol="0">
            <a:spAutoFit/>
          </a:bodyPr>
          <a:lstStyle/>
          <a:p>
            <a:r>
              <a:rPr lang="en-GB" sz="3200" dirty="0">
                <a:solidFill>
                  <a:srgbClr val="7030A0"/>
                </a:solidFill>
                <a:latin typeface="Algerian" panose="04020705040A02060702" pitchFamily="82" charset="0"/>
              </a:rPr>
              <a:t>There were massive bonfires all through the night, with people singing and dancing in a circle.</a:t>
            </a:r>
          </a:p>
          <a:p>
            <a:r>
              <a:rPr lang="en-GB" dirty="0"/>
              <a:t> </a:t>
            </a:r>
          </a:p>
        </p:txBody>
      </p:sp>
      <p:pic>
        <p:nvPicPr>
          <p:cNvPr id="25" name="Picture 24" descr="An old photo of a person&#10;&#10;Description automatically generated">
            <a:extLst>
              <a:ext uri="{FF2B5EF4-FFF2-40B4-BE49-F238E27FC236}">
                <a16:creationId xmlns:a16="http://schemas.microsoft.com/office/drawing/2014/main" id="{8AA260BC-DD83-435E-A7FF-9A43533EE53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285750" y="3260170"/>
            <a:ext cx="4868331" cy="3349344"/>
          </a:xfrm>
          <a:prstGeom prst="rect">
            <a:avLst/>
          </a:prstGeom>
        </p:spPr>
      </p:pic>
      <p:sp>
        <p:nvSpPr>
          <p:cNvPr id="30" name="TextBox 29">
            <a:extLst>
              <a:ext uri="{FF2B5EF4-FFF2-40B4-BE49-F238E27FC236}">
                <a16:creationId xmlns:a16="http://schemas.microsoft.com/office/drawing/2014/main" id="{EB9D73F4-4053-4D4E-8371-3B62EC0BCC6B}"/>
              </a:ext>
            </a:extLst>
          </p:cNvPr>
          <p:cNvSpPr txBox="1"/>
          <p:nvPr/>
        </p:nvSpPr>
        <p:spPr>
          <a:xfrm>
            <a:off x="5562600" y="3571875"/>
            <a:ext cx="5219700" cy="1569660"/>
          </a:xfrm>
          <a:prstGeom prst="rect">
            <a:avLst/>
          </a:prstGeom>
          <a:noFill/>
        </p:spPr>
        <p:txBody>
          <a:bodyPr wrap="square" rtlCol="0">
            <a:spAutoFit/>
          </a:bodyPr>
          <a:lstStyle/>
          <a:p>
            <a:r>
              <a:rPr lang="en-GB" sz="3200" dirty="0">
                <a:solidFill>
                  <a:srgbClr val="7030A0"/>
                </a:solidFill>
                <a:latin typeface="Algerian" panose="04020705040A02060702" pitchFamily="82" charset="0"/>
              </a:rPr>
              <a:t>Lots of people had flags, bunting or other decorations.</a:t>
            </a:r>
          </a:p>
        </p:txBody>
      </p:sp>
    </p:spTree>
    <p:extLst>
      <p:ext uri="{BB962C8B-B14F-4D97-AF65-F5344CB8AC3E}">
        <p14:creationId xmlns:p14="http://schemas.microsoft.com/office/powerpoint/2010/main" val="1671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7C8840-2EC6-47EA-9BF6-3CBF6CAB5232}"/>
              </a:ext>
            </a:extLst>
          </p:cNvPr>
          <p:cNvSpPr txBox="1"/>
          <p:nvPr/>
        </p:nvSpPr>
        <p:spPr>
          <a:xfrm>
            <a:off x="351692" y="677008"/>
            <a:ext cx="10568354" cy="2523768"/>
          </a:xfrm>
          <a:prstGeom prst="rect">
            <a:avLst/>
          </a:prstGeom>
          <a:noFill/>
        </p:spPr>
        <p:txBody>
          <a:bodyPr wrap="square" rtlCol="0">
            <a:spAutoFit/>
          </a:bodyPr>
          <a:lstStyle/>
          <a:p>
            <a:r>
              <a:rPr lang="en-GB" dirty="0"/>
              <a:t>                                                 </a:t>
            </a:r>
            <a:r>
              <a:rPr lang="en-GB" sz="3200" dirty="0">
                <a:latin typeface="Aharoni" panose="02010803020104030203" pitchFamily="2" charset="-79"/>
                <a:cs typeface="Aharoni" panose="02010803020104030203" pitchFamily="2" charset="-79"/>
              </a:rPr>
              <a:t>VE Day Celebrations!</a:t>
            </a:r>
            <a:endParaRPr lang="en-GB" dirty="0"/>
          </a:p>
          <a:p>
            <a:endParaRPr lang="en-GB" dirty="0"/>
          </a:p>
          <a:p>
            <a:r>
              <a:rPr lang="en-GB" dirty="0">
                <a:solidFill>
                  <a:schemeClr val="accent5">
                    <a:lumMod val="75000"/>
                  </a:schemeClr>
                </a:solidFill>
                <a:latin typeface="Algerian" panose="04020705040A02060702" pitchFamily="82" charset="0"/>
              </a:rPr>
              <a:t>People celebrated with delicious food, massive, bright bonfires and lots of colourful British bunting.</a:t>
            </a:r>
          </a:p>
          <a:p>
            <a:r>
              <a:rPr lang="en-GB" dirty="0">
                <a:solidFill>
                  <a:schemeClr val="accent5">
                    <a:lumMod val="75000"/>
                  </a:schemeClr>
                </a:solidFill>
                <a:latin typeface="Algerian" panose="04020705040A02060702" pitchFamily="82" charset="0"/>
              </a:rPr>
              <a:t>Even though people celebrated in lots of different ways, that doesn’t mean every single man had come back to Britain.</a:t>
            </a:r>
          </a:p>
          <a:p>
            <a:r>
              <a:rPr lang="en-GB" dirty="0">
                <a:solidFill>
                  <a:schemeClr val="accent5">
                    <a:lumMod val="75000"/>
                  </a:schemeClr>
                </a:solidFill>
                <a:latin typeface="Algerian" panose="04020705040A02060702" pitchFamily="82" charset="0"/>
              </a:rPr>
              <a:t>Some were captured by other Countries, some were very ill in Hospital and many were dead. About 70-85 million people died in World War 2.</a:t>
            </a:r>
          </a:p>
        </p:txBody>
      </p:sp>
      <p:pic>
        <p:nvPicPr>
          <p:cNvPr id="4" name="Picture 3" descr="A group of people standing in front of a building&#10;&#10;Description automatically generated">
            <a:extLst>
              <a:ext uri="{FF2B5EF4-FFF2-40B4-BE49-F238E27FC236}">
                <a16:creationId xmlns:a16="http://schemas.microsoft.com/office/drawing/2014/main" id="{B7548FBE-131C-4983-BE77-61C4F08CD0E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195263" y="3595670"/>
            <a:ext cx="3946906" cy="2828925"/>
          </a:xfrm>
          <a:prstGeom prst="rect">
            <a:avLst/>
          </a:prstGeom>
        </p:spPr>
      </p:pic>
      <p:sp>
        <p:nvSpPr>
          <p:cNvPr id="6" name="TextBox 5">
            <a:extLst>
              <a:ext uri="{FF2B5EF4-FFF2-40B4-BE49-F238E27FC236}">
                <a16:creationId xmlns:a16="http://schemas.microsoft.com/office/drawing/2014/main" id="{5DF387EE-9895-477A-987C-F8961EAC5169}"/>
              </a:ext>
            </a:extLst>
          </p:cNvPr>
          <p:cNvSpPr txBox="1"/>
          <p:nvPr/>
        </p:nvSpPr>
        <p:spPr>
          <a:xfrm>
            <a:off x="4783748" y="3746939"/>
            <a:ext cx="5002090" cy="2246769"/>
          </a:xfrm>
          <a:prstGeom prst="rect">
            <a:avLst/>
          </a:prstGeom>
          <a:noFill/>
        </p:spPr>
        <p:txBody>
          <a:bodyPr wrap="square" rtlCol="0">
            <a:spAutoFit/>
          </a:bodyPr>
          <a:lstStyle/>
          <a:p>
            <a:r>
              <a:rPr lang="en-GB" sz="2800" dirty="0">
                <a:solidFill>
                  <a:srgbClr val="0070C0"/>
                </a:solidFill>
                <a:latin typeface="Blackadder ITC" panose="04020505051007020D02" pitchFamily="82" charset="0"/>
              </a:rPr>
              <a:t>Many in Britain celebrated with lots of expensive food and drink, with beautiful china, and blue and red flowers.</a:t>
            </a:r>
          </a:p>
          <a:p>
            <a:r>
              <a:rPr lang="en-GB" sz="2800" dirty="0">
                <a:solidFill>
                  <a:srgbClr val="0070C0"/>
                </a:solidFill>
                <a:latin typeface="Blackadder ITC" panose="04020505051007020D02" pitchFamily="82" charset="0"/>
              </a:rPr>
              <a:t>These people would normally have children or young family’s.</a:t>
            </a:r>
            <a:r>
              <a:rPr lang="en-GB" sz="2800" dirty="0">
                <a:latin typeface="Blackadder ITC" panose="04020505051007020D02" pitchFamily="82" charset="0"/>
              </a:rPr>
              <a:t>  </a:t>
            </a:r>
          </a:p>
        </p:txBody>
      </p:sp>
    </p:spTree>
    <p:extLst>
      <p:ext uri="{BB962C8B-B14F-4D97-AF65-F5344CB8AC3E}">
        <p14:creationId xmlns:p14="http://schemas.microsoft.com/office/powerpoint/2010/main" val="3260988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E3CCA9-BC16-4FB6-9279-9EFBA0FA4731}"/>
              </a:ext>
            </a:extLst>
          </p:cNvPr>
          <p:cNvSpPr txBox="1"/>
          <p:nvPr/>
        </p:nvSpPr>
        <p:spPr>
          <a:xfrm>
            <a:off x="817685" y="888023"/>
            <a:ext cx="10287000" cy="1107996"/>
          </a:xfrm>
          <a:prstGeom prst="rect">
            <a:avLst/>
          </a:prstGeom>
          <a:noFill/>
        </p:spPr>
        <p:txBody>
          <a:bodyPr wrap="square" rtlCol="0">
            <a:spAutoFit/>
          </a:bodyPr>
          <a:lstStyle/>
          <a:p>
            <a:r>
              <a:rPr lang="en-GB" sz="6600" dirty="0">
                <a:latin typeface="Aharoni" panose="02010803020104030203" pitchFamily="2" charset="-79"/>
                <a:cs typeface="Aharoni" panose="02010803020104030203" pitchFamily="2" charset="-79"/>
              </a:rPr>
              <a:t>Victory in Europe Day</a:t>
            </a:r>
          </a:p>
        </p:txBody>
      </p:sp>
      <p:sp>
        <p:nvSpPr>
          <p:cNvPr id="3" name="TextBox 2">
            <a:extLst>
              <a:ext uri="{FF2B5EF4-FFF2-40B4-BE49-F238E27FC236}">
                <a16:creationId xmlns:a16="http://schemas.microsoft.com/office/drawing/2014/main" id="{750E2F2E-ABF0-45CB-A692-73FECED5DF39}"/>
              </a:ext>
            </a:extLst>
          </p:cNvPr>
          <p:cNvSpPr txBox="1"/>
          <p:nvPr/>
        </p:nvSpPr>
        <p:spPr>
          <a:xfrm rot="10800000" flipV="1">
            <a:off x="2212163" y="5218779"/>
            <a:ext cx="9305926" cy="1200329"/>
          </a:xfrm>
          <a:prstGeom prst="rect">
            <a:avLst/>
          </a:prstGeom>
          <a:noFill/>
        </p:spPr>
        <p:txBody>
          <a:bodyPr wrap="square" rtlCol="0">
            <a:spAutoFit/>
          </a:bodyPr>
          <a:lstStyle/>
          <a:p>
            <a:r>
              <a:rPr lang="en-GB" sz="7200" dirty="0">
                <a:solidFill>
                  <a:srgbClr val="7030A0"/>
                </a:solidFill>
                <a:latin typeface="Algerian" panose="04020705040A02060702" pitchFamily="82" charset="0"/>
              </a:rPr>
              <a:t>By </a:t>
            </a:r>
            <a:r>
              <a:rPr lang="en-GB" sz="7200" dirty="0" smtClean="0">
                <a:solidFill>
                  <a:srgbClr val="7030A0"/>
                </a:solidFill>
                <a:latin typeface="Algerian" panose="04020705040A02060702" pitchFamily="82" charset="0"/>
              </a:rPr>
              <a:t>Thea</a:t>
            </a:r>
            <a:endParaRPr lang="en-GB" sz="7200" dirty="0">
              <a:solidFill>
                <a:srgbClr val="7030A0"/>
              </a:solidFill>
              <a:latin typeface="Algerian" panose="04020705040A02060702" pitchFamily="82" charset="0"/>
            </a:endParaRPr>
          </a:p>
        </p:txBody>
      </p:sp>
      <p:pic>
        <p:nvPicPr>
          <p:cNvPr id="5" name="Picture 4" descr="A group of people standing in front of a crowd&#10;&#10;Description automatically generated">
            <a:extLst>
              <a:ext uri="{FF2B5EF4-FFF2-40B4-BE49-F238E27FC236}">
                <a16:creationId xmlns:a16="http://schemas.microsoft.com/office/drawing/2014/main" id="{B29899E0-E68D-466E-9137-A3AFBA4C2E48}"/>
              </a:ext>
            </a:extLst>
          </p:cNvPr>
          <p:cNvPicPr>
            <a:picLocks noChangeAspect="1"/>
          </p:cNvPicPr>
          <p:nvPr/>
        </p:nvPicPr>
        <p:blipFill>
          <a:blip r:embed="rId2" cstate="hq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677739" y="2300566"/>
            <a:ext cx="3955807" cy="2676988"/>
          </a:xfrm>
          <a:prstGeom prst="rect">
            <a:avLst/>
          </a:prstGeom>
        </p:spPr>
      </p:pic>
      <p:pic>
        <p:nvPicPr>
          <p:cNvPr id="8" name="Picture 7" descr="A black and white photo of a person&#10;&#10;Description automatically generated">
            <a:extLst>
              <a:ext uri="{FF2B5EF4-FFF2-40B4-BE49-F238E27FC236}">
                <a16:creationId xmlns:a16="http://schemas.microsoft.com/office/drawing/2014/main" id="{FB624F49-3811-40FC-9545-DD81ACC80D4C}"/>
              </a:ext>
            </a:extLst>
          </p:cNvPr>
          <p:cNvPicPr>
            <a:picLocks noChangeAspect="1"/>
          </p:cNvPicPr>
          <p:nvPr/>
        </p:nvPicPr>
        <p:blipFill>
          <a:blip r:embed="rId4" cstate="hqprint">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6671162" y="2300566"/>
            <a:ext cx="3955807" cy="2676988"/>
          </a:xfrm>
          <a:prstGeom prst="rect">
            <a:avLst/>
          </a:prstGeom>
        </p:spPr>
      </p:pic>
    </p:spTree>
    <p:extLst>
      <p:ext uri="{BB962C8B-B14F-4D97-AF65-F5344CB8AC3E}">
        <p14:creationId xmlns:p14="http://schemas.microsoft.com/office/powerpoint/2010/main" val="189114586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24</TotalTime>
  <Words>411</Words>
  <Application>Microsoft Office PowerPoint</Application>
  <PresentationFormat>Widescreen</PresentationFormat>
  <Paragraphs>29</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Aharoni</vt:lpstr>
      <vt:lpstr>Algerian</vt:lpstr>
      <vt:lpstr>Arial</vt:lpstr>
      <vt:lpstr>Blackadder ITC</vt:lpstr>
      <vt:lpstr>Trebuchet MS</vt:lpstr>
      <vt:lpstr>Wingdings 3</vt:lpstr>
      <vt:lpstr>Facet</vt:lpstr>
      <vt:lpstr>Victory in Europe Day</vt:lpstr>
      <vt:lpstr>1939 – Nazi Germany invaded Poland.</vt:lpstr>
      <vt:lpstr>How did the United Kingdom get involved? </vt:lpstr>
      <vt:lpstr>PowerPoint Presentation</vt:lpstr>
      <vt:lpstr>Do you think Women should have kept their important roles of working after WW2!</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Victory in Europe Day!!!</dc:title>
  <dc:creator>Harris, Dave (SGRE SE R NE&amp;ME ON1 NO)</dc:creator>
  <cp:keywords>C_Unrestricted</cp:keywords>
  <cp:lastModifiedBy>Catherine</cp:lastModifiedBy>
  <cp:revision>6</cp:revision>
  <dcterms:created xsi:type="dcterms:W3CDTF">2020-05-09T09:28:14Z</dcterms:created>
  <dcterms:modified xsi:type="dcterms:W3CDTF">2020-05-11T16:05:23Z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 Confidentiality">
    <vt:lpwstr>Unrestricted</vt:lpwstr>
  </property>
  <property fmtid="{D5CDD505-2E9C-101B-9397-08002B2CF9AE}" pid="3" name="sodocoClasLang">
    <vt:lpwstr>Unrestricted</vt:lpwstr>
  </property>
  <property fmtid="{D5CDD505-2E9C-101B-9397-08002B2CF9AE}" pid="4" name="sodocoClasLangId">
    <vt:i4>0</vt:i4>
  </property>
  <property fmtid="{D5CDD505-2E9C-101B-9397-08002B2CF9AE}" pid="5" name="sodocoClasId">
    <vt:i4>0</vt:i4>
  </property>
  <property fmtid="{D5CDD505-2E9C-101B-9397-08002B2CF9AE}" pid="6" name="MSIP_Label_6013f521-439d-4e48-8e98-41ab6c596aa7_Enabled">
    <vt:lpwstr>True</vt:lpwstr>
  </property>
  <property fmtid="{D5CDD505-2E9C-101B-9397-08002B2CF9AE}" pid="7" name="MSIP_Label_6013f521-439d-4e48-8e98-41ab6c596aa7_SiteId">
    <vt:lpwstr>12f921d8-f30d-4596-a652-7045b338485a</vt:lpwstr>
  </property>
  <property fmtid="{D5CDD505-2E9C-101B-9397-08002B2CF9AE}" pid="8" name="MSIP_Label_6013f521-439d-4e48-8e98-41ab6c596aa7_Owner">
    <vt:lpwstr>harris.david@siemens.com</vt:lpwstr>
  </property>
  <property fmtid="{D5CDD505-2E9C-101B-9397-08002B2CF9AE}" pid="9" name="MSIP_Label_6013f521-439d-4e48-8e98-41ab6c596aa7_SetDate">
    <vt:lpwstr>2020-05-09T09:31:52.7200000Z</vt:lpwstr>
  </property>
  <property fmtid="{D5CDD505-2E9C-101B-9397-08002B2CF9AE}" pid="10" name="MSIP_Label_6013f521-439d-4e48-8e98-41ab6c596aa7_Name">
    <vt:lpwstr>Restricted</vt:lpwstr>
  </property>
  <property fmtid="{D5CDD505-2E9C-101B-9397-08002B2CF9AE}" pid="11" name="MSIP_Label_6013f521-439d-4e48-8e98-41ab6c596aa7_Application">
    <vt:lpwstr>Microsoft Azure Information Protection</vt:lpwstr>
  </property>
  <property fmtid="{D5CDD505-2E9C-101B-9397-08002B2CF9AE}" pid="12" name="MSIP_Label_6013f521-439d-4e48-8e98-41ab6c596aa7_Extended_MSFT_Method">
    <vt:lpwstr>Automatic</vt:lpwstr>
  </property>
  <property fmtid="{D5CDD505-2E9C-101B-9397-08002B2CF9AE}" pid="13" name="Sensitivity">
    <vt:lpwstr>Restricted</vt:lpwstr>
  </property>
</Properties>
</file>