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66" r:id="rId5"/>
    <p:sldId id="403" r:id="rId6"/>
    <p:sldId id="392" r:id="rId7"/>
    <p:sldId id="393" r:id="rId8"/>
    <p:sldId id="394" r:id="rId9"/>
    <p:sldId id="395" r:id="rId10"/>
    <p:sldId id="396" r:id="rId11"/>
    <p:sldId id="397" r:id="rId12"/>
    <p:sldId id="370" r:id="rId13"/>
    <p:sldId id="404" r:id="rId14"/>
    <p:sldId id="405" r:id="rId15"/>
    <p:sldId id="406" r:id="rId16"/>
    <p:sldId id="374" r:id="rId17"/>
    <p:sldId id="373" r:id="rId18"/>
    <p:sldId id="407" r:id="rId19"/>
    <p:sldId id="376" r:id="rId20"/>
    <p:sldId id="398" r:id="rId21"/>
    <p:sldId id="399" r:id="rId22"/>
    <p:sldId id="400" r:id="rId23"/>
    <p:sldId id="408" r:id="rId24"/>
    <p:sldId id="402" r:id="rId25"/>
    <p:sldId id="378" r:id="rId26"/>
    <p:sldId id="38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3F73D6-3DF2-43AB-AE8B-B6281F91E3D2}" v="88" dt="2019-01-12T14:18:06.3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61" autoAdjust="0"/>
    <p:restoredTop sz="94660"/>
  </p:normalViewPr>
  <p:slideViewPr>
    <p:cSldViewPr snapToGrid="0">
      <p:cViewPr varScale="1">
        <p:scale>
          <a:sx n="73" d="100"/>
          <a:sy n="73" d="100"/>
        </p:scale>
        <p:origin x="5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10/05/2020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10/05/2020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10/05/2020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4800" b="1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What </a:t>
            </a:r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is a Fraction</a:t>
            </a:r>
            <a:r>
              <a:rPr lang="en-GB" sz="48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?</a:t>
            </a:r>
          </a:p>
          <a:p>
            <a:pPr algn="ctr"/>
            <a:endParaRPr lang="en-GB" sz="4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2 minute challenge</a:t>
            </a:r>
          </a:p>
          <a:p>
            <a:pPr algn="ctr"/>
            <a:r>
              <a:rPr lang="en-GB" sz="48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How many mathematical words can you think of in 2 minutes?</a:t>
            </a:r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2" name="Oval 1"/>
          <p:cNvSpPr/>
          <p:nvPr/>
        </p:nvSpPr>
        <p:spPr>
          <a:xfrm>
            <a:off x="6727371" y="4976949"/>
            <a:ext cx="1828800" cy="1306285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9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301429" y="0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Place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following fractions on the number line below.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Follow along with me using paper. Just like we would in class. 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239EC6D-F246-4B19-AFE8-A6BF2A083A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51832"/>
              </p:ext>
            </p:extLst>
          </p:nvPr>
        </p:nvGraphicFramePr>
        <p:xfrm>
          <a:off x="2772000" y="1544809"/>
          <a:ext cx="3600000" cy="1018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7259987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25345856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20802907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14958034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9241579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98129717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0757578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4798515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6705222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85236852"/>
                    </a:ext>
                  </a:extLst>
                </a:gridCol>
              </a:tblGrid>
              <a:tr h="50931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5558691"/>
                  </a:ext>
                </a:extLst>
              </a:tr>
              <a:tr h="50931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92373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D0D6CD5-23E3-4C4F-BF5F-791EE990BA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455491"/>
              </p:ext>
            </p:extLst>
          </p:nvPr>
        </p:nvGraphicFramePr>
        <p:xfrm>
          <a:off x="1006784" y="3034789"/>
          <a:ext cx="7130424" cy="339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202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2603082407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724382956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1839373646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508577397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935200361"/>
                    </a:ext>
                  </a:extLst>
                </a:gridCol>
              </a:tblGrid>
              <a:tr h="339543"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4FDAB3A-069D-431B-92A5-BC6D24B607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749163"/>
              </p:ext>
            </p:extLst>
          </p:nvPr>
        </p:nvGraphicFramePr>
        <p:xfrm>
          <a:off x="709684" y="3210502"/>
          <a:ext cx="7724626" cy="594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202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2603082407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724382956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1839373646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508577397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935200361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4142173812"/>
                    </a:ext>
                  </a:extLst>
                </a:gridCol>
              </a:tblGrid>
              <a:tr h="59420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78823" y="4206240"/>
            <a:ext cx="31847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Step 1: Count how many sections the line has been broken into.</a:t>
            </a:r>
          </a:p>
          <a:p>
            <a:r>
              <a:rPr lang="en-GB" dirty="0" smtClean="0"/>
              <a:t>Step 2: It’s 6 how can we use this to make 12 sections like the denominator?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5" name="Picture 8" descr="🤔 Thinking Face Emoji | &quot;Thinking Emoji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6" y="3788093"/>
            <a:ext cx="2234928" cy="223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27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301429" y="0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Place the following fractions on the number line below.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Follow along with me using paper. Just like we would in class. 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239EC6D-F246-4B19-AFE8-A6BF2A083A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51832"/>
              </p:ext>
            </p:extLst>
          </p:nvPr>
        </p:nvGraphicFramePr>
        <p:xfrm>
          <a:off x="2772000" y="1544809"/>
          <a:ext cx="3600000" cy="1018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7259987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25345856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20802907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14958034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9241579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98129717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0757578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4798515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6705222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85236852"/>
                    </a:ext>
                  </a:extLst>
                </a:gridCol>
              </a:tblGrid>
              <a:tr h="50931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5558691"/>
                  </a:ext>
                </a:extLst>
              </a:tr>
              <a:tr h="50931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92373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D0D6CD5-23E3-4C4F-BF5F-791EE990BA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455491"/>
              </p:ext>
            </p:extLst>
          </p:nvPr>
        </p:nvGraphicFramePr>
        <p:xfrm>
          <a:off x="1006784" y="3034789"/>
          <a:ext cx="7130424" cy="339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202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2603082407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724382956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1839373646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508577397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935200361"/>
                    </a:ext>
                  </a:extLst>
                </a:gridCol>
              </a:tblGrid>
              <a:tr h="339543"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4FDAB3A-069D-431B-92A5-BC6D24B607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749163"/>
              </p:ext>
            </p:extLst>
          </p:nvPr>
        </p:nvGraphicFramePr>
        <p:xfrm>
          <a:off x="709684" y="3210502"/>
          <a:ext cx="7724626" cy="594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202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2603082407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724382956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1839373646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508577397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935200361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4142173812"/>
                    </a:ext>
                  </a:extLst>
                </a:gridCol>
              </a:tblGrid>
              <a:tr h="59420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78822" y="4206240"/>
            <a:ext cx="78507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Step 1: Count how many sections the line has been broken into.</a:t>
            </a:r>
          </a:p>
          <a:p>
            <a:r>
              <a:rPr lang="en-GB" dirty="0" smtClean="0"/>
              <a:t>Step 2: It’s 6 how can we use this to make 12 sections like the denominator?</a:t>
            </a:r>
          </a:p>
          <a:p>
            <a:r>
              <a:rPr lang="en-GB" dirty="0" smtClean="0"/>
              <a:t>Step 3: Using our knowledge of times tables we know 6 x 2 = 12. So we can add lines. </a:t>
            </a:r>
          </a:p>
          <a:p>
            <a:endParaRPr lang="en-GB" dirty="0"/>
          </a:p>
          <a:p>
            <a:endParaRPr lang="en-GB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554480" y="3056709"/>
            <a:ext cx="0" cy="2612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40629" y="3052355"/>
            <a:ext cx="0" cy="2612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51120" y="3048000"/>
            <a:ext cx="0" cy="2612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22423" y="3043646"/>
            <a:ext cx="0" cy="2612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467600" y="3039292"/>
            <a:ext cx="0" cy="2612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51909" y="3052355"/>
            <a:ext cx="0" cy="2612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86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301429" y="0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600" b="1" u="sng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Place the following fractions on the number line below.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Follow along with me using paper. Just like we would in class. 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239EC6D-F246-4B19-AFE8-A6BF2A083A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51832"/>
              </p:ext>
            </p:extLst>
          </p:nvPr>
        </p:nvGraphicFramePr>
        <p:xfrm>
          <a:off x="2772000" y="1544809"/>
          <a:ext cx="3600000" cy="1018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7259987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25345856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20802907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14958034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9241579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98129717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0757578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4798515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6705222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85236852"/>
                    </a:ext>
                  </a:extLst>
                </a:gridCol>
              </a:tblGrid>
              <a:tr h="50931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5558691"/>
                  </a:ext>
                </a:extLst>
              </a:tr>
              <a:tr h="50931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92373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D0D6CD5-23E3-4C4F-BF5F-791EE990BA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455491"/>
              </p:ext>
            </p:extLst>
          </p:nvPr>
        </p:nvGraphicFramePr>
        <p:xfrm>
          <a:off x="1006784" y="3034789"/>
          <a:ext cx="7130424" cy="339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202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2603082407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724382956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1839373646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508577397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935200361"/>
                    </a:ext>
                  </a:extLst>
                </a:gridCol>
              </a:tblGrid>
              <a:tr h="339543"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4FDAB3A-069D-431B-92A5-BC6D24B607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749163"/>
              </p:ext>
            </p:extLst>
          </p:nvPr>
        </p:nvGraphicFramePr>
        <p:xfrm>
          <a:off x="709684" y="3210502"/>
          <a:ext cx="7724626" cy="594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202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2603082407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724382956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1839373646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508577397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935200361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4142173812"/>
                    </a:ext>
                  </a:extLst>
                </a:gridCol>
              </a:tblGrid>
              <a:tr h="59420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78822" y="4206240"/>
            <a:ext cx="78507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Step 1: Count how many sections the line has been broken into.</a:t>
            </a:r>
          </a:p>
          <a:p>
            <a:r>
              <a:rPr lang="en-GB" dirty="0" smtClean="0"/>
              <a:t>Step 2: It’s 6 how can we use this to make 12 sections like the denominator?</a:t>
            </a:r>
          </a:p>
          <a:p>
            <a:r>
              <a:rPr lang="en-GB" dirty="0" smtClean="0"/>
              <a:t>Step 3: Using our knowledge of times tables we know 6 x 2 = 12. So we can add lines. </a:t>
            </a:r>
          </a:p>
          <a:p>
            <a:r>
              <a:rPr lang="en-GB" dirty="0" smtClean="0"/>
              <a:t>Step 4: As the denominators are all the same we can use the numerator to tell us where to place the fraction.  You try it on a piece of paper</a:t>
            </a:r>
          </a:p>
          <a:p>
            <a:endParaRPr lang="en-GB" dirty="0"/>
          </a:p>
          <a:p>
            <a:endParaRPr lang="en-GB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554480" y="3056709"/>
            <a:ext cx="0" cy="2612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40629" y="3052355"/>
            <a:ext cx="0" cy="2612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51120" y="3048000"/>
            <a:ext cx="0" cy="2612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22423" y="3043646"/>
            <a:ext cx="0" cy="2612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467600" y="3039292"/>
            <a:ext cx="0" cy="2612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51909" y="3052355"/>
            <a:ext cx="0" cy="2612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34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Were you right?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D0D6CD5-23E3-4C4F-BF5F-791EE990BA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713186"/>
              </p:ext>
            </p:extLst>
          </p:nvPr>
        </p:nvGraphicFramePr>
        <p:xfrm>
          <a:off x="1006784" y="3034789"/>
          <a:ext cx="7130424" cy="339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202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2603082407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724382956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1839373646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508577397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935200361"/>
                    </a:ext>
                  </a:extLst>
                </a:gridCol>
              </a:tblGrid>
              <a:tr h="339543"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4FDAB3A-069D-431B-92A5-BC6D24B6079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09684" y="3210502"/>
          <a:ext cx="7724626" cy="594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202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2603082407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724382956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1839373646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508577397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935200361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4142173812"/>
                    </a:ext>
                  </a:extLst>
                </a:gridCol>
              </a:tblGrid>
              <a:tr h="59420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7D912D5-272D-4B79-B057-C135CC8C3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603837"/>
              </p:ext>
            </p:extLst>
          </p:nvPr>
        </p:nvGraphicFramePr>
        <p:xfrm>
          <a:off x="3199797" y="3254943"/>
          <a:ext cx="360000" cy="765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1884618"/>
                    </a:ext>
                  </a:extLst>
                </a:gridCol>
              </a:tblGrid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0271285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844326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2534359-47D2-4326-AE1C-E1BCFCAA05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176363"/>
              </p:ext>
            </p:extLst>
          </p:nvPr>
        </p:nvGraphicFramePr>
        <p:xfrm>
          <a:off x="4390821" y="3254943"/>
          <a:ext cx="360000" cy="765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1884618"/>
                    </a:ext>
                  </a:extLst>
                </a:gridCol>
              </a:tblGrid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0271285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8443266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05E9291-FB69-4F54-BFF0-F3DACEE43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106135"/>
              </p:ext>
            </p:extLst>
          </p:nvPr>
        </p:nvGraphicFramePr>
        <p:xfrm>
          <a:off x="2008135" y="3216677"/>
          <a:ext cx="360000" cy="841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1884618"/>
                    </a:ext>
                  </a:extLst>
                </a:gridCol>
              </a:tblGrid>
              <a:tr h="42092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0271285"/>
                  </a:ext>
                </a:extLst>
              </a:tr>
              <a:tr h="42092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8443266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6D579D4-101A-407E-A47B-79FE124046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318349"/>
              </p:ext>
            </p:extLst>
          </p:nvPr>
        </p:nvGraphicFramePr>
        <p:xfrm>
          <a:off x="7359125" y="3254943"/>
          <a:ext cx="360000" cy="765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1884618"/>
                    </a:ext>
                  </a:extLst>
                </a:gridCol>
              </a:tblGrid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0271285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844326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3A19DB1-7F57-44B7-AEF0-0661F3FF1C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562278"/>
              </p:ext>
            </p:extLst>
          </p:nvPr>
        </p:nvGraphicFramePr>
        <p:xfrm>
          <a:off x="2772000" y="1544809"/>
          <a:ext cx="3600000" cy="1018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7259987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25345856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20802907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14958034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9241579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98129717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0757578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4798515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6705222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85236852"/>
                    </a:ext>
                  </a:extLst>
                </a:gridCol>
              </a:tblGrid>
              <a:tr h="50931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5558691"/>
                  </a:ext>
                </a:extLst>
              </a:tr>
              <a:tr h="50931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923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362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Three eighths is show below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 minute challenge: Can you write the 3 steps before 1 minutes is up?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3F66FF5-2FCE-4D1A-9A57-E6C1E52C37DD}"/>
              </a:ext>
            </a:extLst>
          </p:cNvPr>
          <p:cNvGrpSpPr/>
          <p:nvPr/>
        </p:nvGrpSpPr>
        <p:grpSpPr>
          <a:xfrm>
            <a:off x="2960020" y="2094522"/>
            <a:ext cx="3223960" cy="2079976"/>
            <a:chOff x="1075728" y="8193806"/>
            <a:chExt cx="1504001" cy="97032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2EB2E98-ABFE-408E-96AA-6BCB59BC045D}"/>
                </a:ext>
              </a:extLst>
            </p:cNvPr>
            <p:cNvSpPr/>
            <p:nvPr/>
          </p:nvSpPr>
          <p:spPr>
            <a:xfrm>
              <a:off x="1716280" y="8897015"/>
              <a:ext cx="252000" cy="252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69D8CFB-C9B6-4031-8D22-D073DC886FB3}"/>
                </a:ext>
              </a:extLst>
            </p:cNvPr>
            <p:cNvSpPr/>
            <p:nvPr/>
          </p:nvSpPr>
          <p:spPr>
            <a:xfrm>
              <a:off x="1155107" y="8912130"/>
              <a:ext cx="252000" cy="252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54AD9ED-2E42-414E-80B8-31B868DC75CF}"/>
                </a:ext>
              </a:extLst>
            </p:cNvPr>
            <p:cNvGrpSpPr/>
            <p:nvPr/>
          </p:nvGrpSpPr>
          <p:grpSpPr>
            <a:xfrm>
              <a:off x="1075728" y="8193806"/>
              <a:ext cx="1504001" cy="832514"/>
              <a:chOff x="1068846" y="7953919"/>
              <a:chExt cx="1504001" cy="832514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E3449E5-8CEA-4E89-8379-D872FB68DB6C}"/>
                  </a:ext>
                </a:extLst>
              </p:cNvPr>
              <p:cNvSpPr/>
              <p:nvPr/>
            </p:nvSpPr>
            <p:spPr>
              <a:xfrm>
                <a:off x="1068846" y="8132038"/>
                <a:ext cx="252000" cy="252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90BC4D64-D29B-4E26-AFFC-6D037F15B83C}"/>
                  </a:ext>
                </a:extLst>
              </p:cNvPr>
              <p:cNvSpPr/>
              <p:nvPr/>
            </p:nvSpPr>
            <p:spPr>
              <a:xfrm>
                <a:off x="1473246" y="7953919"/>
                <a:ext cx="252000" cy="252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4721420-5CAE-4690-9CCB-88F6BD7A8784}"/>
                  </a:ext>
                </a:extLst>
              </p:cNvPr>
              <p:cNvSpPr/>
              <p:nvPr/>
            </p:nvSpPr>
            <p:spPr>
              <a:xfrm>
                <a:off x="1356359" y="8352662"/>
                <a:ext cx="252000" cy="252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BB31F28-ECF6-4A10-A9CC-87DDD72D0A43}"/>
                  </a:ext>
                </a:extLst>
              </p:cNvPr>
              <p:cNvSpPr/>
              <p:nvPr/>
            </p:nvSpPr>
            <p:spPr>
              <a:xfrm>
                <a:off x="1716312" y="8250348"/>
                <a:ext cx="252000" cy="252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11A37D64-C080-49FE-8B1D-125B3AEE9FBA}"/>
                  </a:ext>
                </a:extLst>
              </p:cNvPr>
              <p:cNvSpPr/>
              <p:nvPr/>
            </p:nvSpPr>
            <p:spPr>
              <a:xfrm>
                <a:off x="1968312" y="7988197"/>
                <a:ext cx="252000" cy="252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AE6B256-BF68-44D4-9F2F-0BD2651FCC53}"/>
                  </a:ext>
                </a:extLst>
              </p:cNvPr>
              <p:cNvSpPr/>
              <p:nvPr/>
            </p:nvSpPr>
            <p:spPr>
              <a:xfrm>
                <a:off x="2107641" y="8534433"/>
                <a:ext cx="252000" cy="252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2730E1E-7AE3-4E5E-A991-719F675D93E7}"/>
                  </a:ext>
                </a:extLst>
              </p:cNvPr>
              <p:cNvSpPr/>
              <p:nvPr/>
            </p:nvSpPr>
            <p:spPr>
              <a:xfrm>
                <a:off x="2320847" y="8217052"/>
                <a:ext cx="252000" cy="252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2" name="Oval 1"/>
          <p:cNvSpPr/>
          <p:nvPr/>
        </p:nvSpPr>
        <p:spPr>
          <a:xfrm>
            <a:off x="6152606" y="4545874"/>
            <a:ext cx="2129245" cy="152835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669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9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Three eighths is show below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 minute challenge: Can you write the 4 steps before 1 minutes is up?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3F66FF5-2FCE-4D1A-9A57-E6C1E52C37DD}"/>
              </a:ext>
            </a:extLst>
          </p:cNvPr>
          <p:cNvGrpSpPr/>
          <p:nvPr/>
        </p:nvGrpSpPr>
        <p:grpSpPr>
          <a:xfrm>
            <a:off x="2960020" y="2094522"/>
            <a:ext cx="3223960" cy="2079976"/>
            <a:chOff x="1075728" y="8193806"/>
            <a:chExt cx="1504001" cy="97032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2EB2E98-ABFE-408E-96AA-6BCB59BC045D}"/>
                </a:ext>
              </a:extLst>
            </p:cNvPr>
            <p:cNvSpPr/>
            <p:nvPr/>
          </p:nvSpPr>
          <p:spPr>
            <a:xfrm>
              <a:off x="1716280" y="8897015"/>
              <a:ext cx="252000" cy="252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69D8CFB-C9B6-4031-8D22-D073DC886FB3}"/>
                </a:ext>
              </a:extLst>
            </p:cNvPr>
            <p:cNvSpPr/>
            <p:nvPr/>
          </p:nvSpPr>
          <p:spPr>
            <a:xfrm>
              <a:off x="1155107" y="8912130"/>
              <a:ext cx="252000" cy="252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54AD9ED-2E42-414E-80B8-31B868DC75CF}"/>
                </a:ext>
              </a:extLst>
            </p:cNvPr>
            <p:cNvGrpSpPr/>
            <p:nvPr/>
          </p:nvGrpSpPr>
          <p:grpSpPr>
            <a:xfrm>
              <a:off x="1075728" y="8193806"/>
              <a:ext cx="1504001" cy="832514"/>
              <a:chOff x="1068846" y="7953919"/>
              <a:chExt cx="1504001" cy="832514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E3449E5-8CEA-4E89-8379-D872FB68DB6C}"/>
                  </a:ext>
                </a:extLst>
              </p:cNvPr>
              <p:cNvSpPr/>
              <p:nvPr/>
            </p:nvSpPr>
            <p:spPr>
              <a:xfrm>
                <a:off x="1068846" y="8132038"/>
                <a:ext cx="252000" cy="252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90BC4D64-D29B-4E26-AFFC-6D037F15B83C}"/>
                  </a:ext>
                </a:extLst>
              </p:cNvPr>
              <p:cNvSpPr/>
              <p:nvPr/>
            </p:nvSpPr>
            <p:spPr>
              <a:xfrm>
                <a:off x="1473246" y="7953919"/>
                <a:ext cx="252000" cy="252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4721420-5CAE-4690-9CCB-88F6BD7A8784}"/>
                  </a:ext>
                </a:extLst>
              </p:cNvPr>
              <p:cNvSpPr/>
              <p:nvPr/>
            </p:nvSpPr>
            <p:spPr>
              <a:xfrm>
                <a:off x="1356359" y="8352662"/>
                <a:ext cx="252000" cy="252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BB31F28-ECF6-4A10-A9CC-87DDD72D0A43}"/>
                  </a:ext>
                </a:extLst>
              </p:cNvPr>
              <p:cNvSpPr/>
              <p:nvPr/>
            </p:nvSpPr>
            <p:spPr>
              <a:xfrm>
                <a:off x="1716312" y="8250348"/>
                <a:ext cx="252000" cy="252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11A37D64-C080-49FE-8B1D-125B3AEE9FBA}"/>
                  </a:ext>
                </a:extLst>
              </p:cNvPr>
              <p:cNvSpPr/>
              <p:nvPr/>
            </p:nvSpPr>
            <p:spPr>
              <a:xfrm>
                <a:off x="1968312" y="7988197"/>
                <a:ext cx="252000" cy="252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AE6B256-BF68-44D4-9F2F-0BD2651FCC53}"/>
                  </a:ext>
                </a:extLst>
              </p:cNvPr>
              <p:cNvSpPr/>
              <p:nvPr/>
            </p:nvSpPr>
            <p:spPr>
              <a:xfrm>
                <a:off x="2107641" y="8534433"/>
                <a:ext cx="252000" cy="252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2730E1E-7AE3-4E5E-A991-719F675D93E7}"/>
                  </a:ext>
                </a:extLst>
              </p:cNvPr>
              <p:cNvSpPr/>
              <p:nvPr/>
            </p:nvSpPr>
            <p:spPr>
              <a:xfrm>
                <a:off x="2320847" y="8217052"/>
                <a:ext cx="252000" cy="252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300446" y="4219303"/>
            <a:ext cx="8412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Step 1: Count how many dots there are. This will give us the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800" dirty="0" smtClean="0">
                <a:solidFill>
                  <a:srgbClr val="FF0000"/>
                </a:solidFill>
              </a:rPr>
              <a:t>denominator</a:t>
            </a:r>
            <a:r>
              <a:rPr lang="en-GB" dirty="0" smtClean="0"/>
              <a:t>.</a:t>
            </a:r>
          </a:p>
          <a:p>
            <a:r>
              <a:rPr lang="en-GB" dirty="0" smtClean="0"/>
              <a:t>Step 2: Count how are blue? This will give the </a:t>
            </a:r>
            <a:r>
              <a:rPr lang="en-GB" sz="2800" dirty="0" smtClean="0">
                <a:solidFill>
                  <a:srgbClr val="FF0000"/>
                </a:solidFill>
              </a:rPr>
              <a:t>numerator</a:t>
            </a:r>
            <a:r>
              <a:rPr lang="en-GB" dirty="0" smtClean="0"/>
              <a:t> for 1 fraction.</a:t>
            </a:r>
          </a:p>
          <a:p>
            <a:r>
              <a:rPr lang="en-GB" dirty="0" smtClean="0"/>
              <a:t>Step 3: </a:t>
            </a:r>
            <a:r>
              <a:rPr lang="en-GB" dirty="0"/>
              <a:t>Count how are </a:t>
            </a:r>
            <a:r>
              <a:rPr lang="en-GB" dirty="0" smtClean="0"/>
              <a:t>orange? </a:t>
            </a:r>
            <a:r>
              <a:rPr lang="en-GB" dirty="0"/>
              <a:t>This will give the </a:t>
            </a:r>
            <a:r>
              <a:rPr lang="en-GB" sz="2800" dirty="0">
                <a:solidFill>
                  <a:srgbClr val="FF0000"/>
                </a:solidFill>
              </a:rPr>
              <a:t>numerator</a:t>
            </a:r>
            <a:r>
              <a:rPr lang="en-GB" dirty="0"/>
              <a:t> for </a:t>
            </a:r>
            <a:r>
              <a:rPr lang="en-GB" dirty="0" smtClean="0"/>
              <a:t>another </a:t>
            </a:r>
            <a:r>
              <a:rPr lang="en-GB" dirty="0"/>
              <a:t>fraction</a:t>
            </a:r>
            <a:r>
              <a:rPr lang="en-GB" dirty="0" smtClean="0"/>
              <a:t>.</a:t>
            </a:r>
          </a:p>
          <a:p>
            <a:r>
              <a:rPr lang="en-GB" dirty="0" smtClean="0"/>
              <a:t>Step 4: Answer the question.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578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Were you correct?</a:t>
            </a:r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Three eighths is show below.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False; it shows      or      .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3F66FF5-2FCE-4D1A-9A57-E6C1E52C37DD}"/>
              </a:ext>
            </a:extLst>
          </p:cNvPr>
          <p:cNvGrpSpPr/>
          <p:nvPr/>
        </p:nvGrpSpPr>
        <p:grpSpPr>
          <a:xfrm>
            <a:off x="2960020" y="2094522"/>
            <a:ext cx="3223960" cy="2079976"/>
            <a:chOff x="1075728" y="8193806"/>
            <a:chExt cx="1504001" cy="97032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2EB2E98-ABFE-408E-96AA-6BCB59BC045D}"/>
                </a:ext>
              </a:extLst>
            </p:cNvPr>
            <p:cNvSpPr/>
            <p:nvPr/>
          </p:nvSpPr>
          <p:spPr>
            <a:xfrm>
              <a:off x="1716280" y="8897015"/>
              <a:ext cx="252000" cy="252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69D8CFB-C9B6-4031-8D22-D073DC886FB3}"/>
                </a:ext>
              </a:extLst>
            </p:cNvPr>
            <p:cNvSpPr/>
            <p:nvPr/>
          </p:nvSpPr>
          <p:spPr>
            <a:xfrm>
              <a:off x="1155107" y="8912130"/>
              <a:ext cx="252000" cy="252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54AD9ED-2E42-414E-80B8-31B868DC75CF}"/>
                </a:ext>
              </a:extLst>
            </p:cNvPr>
            <p:cNvGrpSpPr/>
            <p:nvPr/>
          </p:nvGrpSpPr>
          <p:grpSpPr>
            <a:xfrm>
              <a:off x="1075728" y="8193806"/>
              <a:ext cx="1504001" cy="832514"/>
              <a:chOff x="1068846" y="7953919"/>
              <a:chExt cx="1504001" cy="832514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E3449E5-8CEA-4E89-8379-D872FB68DB6C}"/>
                  </a:ext>
                </a:extLst>
              </p:cNvPr>
              <p:cNvSpPr/>
              <p:nvPr/>
            </p:nvSpPr>
            <p:spPr>
              <a:xfrm>
                <a:off x="1068846" y="8132038"/>
                <a:ext cx="252000" cy="252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90BC4D64-D29B-4E26-AFFC-6D037F15B83C}"/>
                  </a:ext>
                </a:extLst>
              </p:cNvPr>
              <p:cNvSpPr/>
              <p:nvPr/>
            </p:nvSpPr>
            <p:spPr>
              <a:xfrm>
                <a:off x="1473246" y="7953919"/>
                <a:ext cx="252000" cy="252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4721420-5CAE-4690-9CCB-88F6BD7A8784}"/>
                  </a:ext>
                </a:extLst>
              </p:cNvPr>
              <p:cNvSpPr/>
              <p:nvPr/>
            </p:nvSpPr>
            <p:spPr>
              <a:xfrm>
                <a:off x="1356359" y="8352662"/>
                <a:ext cx="252000" cy="252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BB31F28-ECF6-4A10-A9CC-87DDD72D0A43}"/>
                  </a:ext>
                </a:extLst>
              </p:cNvPr>
              <p:cNvSpPr/>
              <p:nvPr/>
            </p:nvSpPr>
            <p:spPr>
              <a:xfrm>
                <a:off x="1716312" y="8250348"/>
                <a:ext cx="252000" cy="252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11A37D64-C080-49FE-8B1D-125B3AEE9FBA}"/>
                  </a:ext>
                </a:extLst>
              </p:cNvPr>
              <p:cNvSpPr/>
              <p:nvPr/>
            </p:nvSpPr>
            <p:spPr>
              <a:xfrm>
                <a:off x="1968312" y="7988197"/>
                <a:ext cx="252000" cy="2520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AE6B256-BF68-44D4-9F2F-0BD2651FCC53}"/>
                  </a:ext>
                </a:extLst>
              </p:cNvPr>
              <p:cNvSpPr/>
              <p:nvPr/>
            </p:nvSpPr>
            <p:spPr>
              <a:xfrm>
                <a:off x="2107641" y="8534433"/>
                <a:ext cx="252000" cy="252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2730E1E-7AE3-4E5E-A991-719F675D93E7}"/>
                  </a:ext>
                </a:extLst>
              </p:cNvPr>
              <p:cNvSpPr/>
              <p:nvPr/>
            </p:nvSpPr>
            <p:spPr>
              <a:xfrm>
                <a:off x="2320847" y="8217052"/>
                <a:ext cx="252000" cy="252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7C7BF46B-9592-4AE8-83EC-29E4C2012A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209882"/>
              </p:ext>
            </p:extLst>
          </p:nvPr>
        </p:nvGraphicFramePr>
        <p:xfrm>
          <a:off x="4873061" y="4434957"/>
          <a:ext cx="360000" cy="632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1884618"/>
                    </a:ext>
                  </a:extLst>
                </a:gridCol>
              </a:tblGrid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0271285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8443266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F2F7A37D-67D5-479C-8DCC-B2AD9C318F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692651"/>
              </p:ext>
            </p:extLst>
          </p:nvPr>
        </p:nvGraphicFramePr>
        <p:xfrm>
          <a:off x="5536578" y="4434957"/>
          <a:ext cx="360000" cy="632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1884618"/>
                    </a:ext>
                  </a:extLst>
                </a:gridCol>
              </a:tblGrid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0271285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8443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93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44CB162-8A5D-4AC2-BD52-206EA0F65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8DD7284-FD3C-49DB-AA47-A1BF704E2AA8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image is the odd one out? 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31710FD-42BA-4C2B-9BE2-69A3672E9FB4}"/>
              </a:ext>
            </a:extLst>
          </p:cNvPr>
          <p:cNvGrpSpPr/>
          <p:nvPr/>
        </p:nvGrpSpPr>
        <p:grpSpPr>
          <a:xfrm>
            <a:off x="1760743" y="1522558"/>
            <a:ext cx="1513885" cy="1273562"/>
            <a:chOff x="3218851" y="1762603"/>
            <a:chExt cx="1034003" cy="86986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365476C-52A1-4D24-A198-8D02743F0444}"/>
                </a:ext>
              </a:extLst>
            </p:cNvPr>
            <p:cNvSpPr/>
            <p:nvPr/>
          </p:nvSpPr>
          <p:spPr>
            <a:xfrm>
              <a:off x="3218851" y="1950443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7193513-0220-45B3-99D7-DF346789BD0F}"/>
                </a:ext>
              </a:extLst>
            </p:cNvPr>
            <p:cNvSpPr/>
            <p:nvPr/>
          </p:nvSpPr>
          <p:spPr>
            <a:xfrm>
              <a:off x="3441673" y="1762603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2E6A5ED-0F3E-4574-958D-B611BD421499}"/>
                </a:ext>
              </a:extLst>
            </p:cNvPr>
            <p:cNvSpPr/>
            <p:nvPr/>
          </p:nvSpPr>
          <p:spPr>
            <a:xfrm>
              <a:off x="3513782" y="2076443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5B20D55-C226-4A3F-9937-41DAEEA74C43}"/>
                </a:ext>
              </a:extLst>
            </p:cNvPr>
            <p:cNvSpPr/>
            <p:nvPr/>
          </p:nvSpPr>
          <p:spPr>
            <a:xfrm>
              <a:off x="3765782" y="1762603"/>
              <a:ext cx="252000" cy="252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40ABE88-EC25-4542-9D7A-ABFEC0460328}"/>
                </a:ext>
              </a:extLst>
            </p:cNvPr>
            <p:cNvSpPr/>
            <p:nvPr/>
          </p:nvSpPr>
          <p:spPr>
            <a:xfrm>
              <a:off x="3832386" y="2085677"/>
              <a:ext cx="252000" cy="252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5575D51-0F88-4E09-82DA-4BC7087CC852}"/>
                </a:ext>
              </a:extLst>
            </p:cNvPr>
            <p:cNvSpPr/>
            <p:nvPr/>
          </p:nvSpPr>
          <p:spPr>
            <a:xfrm>
              <a:off x="3268047" y="2286552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FBBC19D-76D9-499F-A7A7-22EF8FC83883}"/>
                </a:ext>
              </a:extLst>
            </p:cNvPr>
            <p:cNvSpPr/>
            <p:nvPr/>
          </p:nvSpPr>
          <p:spPr>
            <a:xfrm>
              <a:off x="3624908" y="2380463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33C4128-0920-4B62-B2EA-BA465441074A}"/>
                </a:ext>
              </a:extLst>
            </p:cNvPr>
            <p:cNvSpPr/>
            <p:nvPr/>
          </p:nvSpPr>
          <p:spPr>
            <a:xfrm>
              <a:off x="4000854" y="2376879"/>
              <a:ext cx="252000" cy="252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DEB767C2-BC72-41B0-BA72-2A33ABCCA14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26899" y="1750035"/>
          <a:ext cx="1872000" cy="9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207905066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5634542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403957341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421413322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2427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522757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82460E74-28E0-4058-AD23-1C24542588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918662"/>
              </p:ext>
            </p:extLst>
          </p:nvPr>
        </p:nvGraphicFramePr>
        <p:xfrm>
          <a:off x="1809477" y="3557986"/>
          <a:ext cx="2529968" cy="210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246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1767665076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</a:tblGrid>
              <a:tr h="210830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C61ADE65-E092-4E3A-918A-2125B89315A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57216" y="3726366"/>
          <a:ext cx="2846214" cy="316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246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2603082407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3221933205"/>
                    </a:ext>
                  </a:extLst>
                </a:gridCol>
              </a:tblGrid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CD74949B-2952-46A6-BA61-264377A75FE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04180" y="3724957"/>
          <a:ext cx="360000" cy="632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042100656"/>
                    </a:ext>
                  </a:extLst>
                </a:gridCol>
              </a:tblGrid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039141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52884"/>
                  </a:ext>
                </a:extLst>
              </a:tr>
            </a:tbl>
          </a:graphicData>
        </a:graphic>
      </p:graphicFrame>
      <p:grpSp>
        <p:nvGrpSpPr>
          <p:cNvPr id="47" name="Group 46">
            <a:extLst>
              <a:ext uri="{FF2B5EF4-FFF2-40B4-BE49-F238E27FC236}">
                <a16:creationId xmlns:a16="http://schemas.microsoft.com/office/drawing/2014/main" id="{665FE016-D256-4E25-96EE-3F13B87BD476}"/>
              </a:ext>
            </a:extLst>
          </p:cNvPr>
          <p:cNvGrpSpPr/>
          <p:nvPr/>
        </p:nvGrpSpPr>
        <p:grpSpPr>
          <a:xfrm>
            <a:off x="1307885" y="1774990"/>
            <a:ext cx="4218003" cy="648000"/>
            <a:chOff x="2371218" y="1680556"/>
            <a:chExt cx="3420539" cy="64800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B67C64F-A8AC-4E49-AB26-5C832E2AAD3D}"/>
                </a:ext>
              </a:extLst>
            </p:cNvPr>
            <p:cNvSpPr txBox="1"/>
            <p:nvPr/>
          </p:nvSpPr>
          <p:spPr>
            <a:xfrm>
              <a:off x="5503757" y="1680556"/>
              <a:ext cx="288000" cy="648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B.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95A87BC-26AB-4AF9-A539-2548DCF3A374}"/>
                </a:ext>
              </a:extLst>
            </p:cNvPr>
            <p:cNvSpPr txBox="1"/>
            <p:nvPr/>
          </p:nvSpPr>
          <p:spPr>
            <a:xfrm>
              <a:off x="2371218" y="1680556"/>
              <a:ext cx="288000" cy="648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A.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93B7C85-9392-410F-92D1-4202C14F75D9}"/>
              </a:ext>
            </a:extLst>
          </p:cNvPr>
          <p:cNvGrpSpPr/>
          <p:nvPr/>
        </p:nvGrpSpPr>
        <p:grpSpPr>
          <a:xfrm>
            <a:off x="1307886" y="3395686"/>
            <a:ext cx="4219014" cy="324420"/>
            <a:chOff x="2371218" y="1680556"/>
            <a:chExt cx="3420539" cy="307777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B1E7744-1BE1-4F13-9848-A4123982DCF6}"/>
                </a:ext>
              </a:extLst>
            </p:cNvPr>
            <p:cNvSpPr txBox="1"/>
            <p:nvPr/>
          </p:nvSpPr>
          <p:spPr>
            <a:xfrm>
              <a:off x="5503757" y="1680556"/>
              <a:ext cx="28800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D.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66347F2-BD69-4D6E-8F1D-182334FD32BD}"/>
                </a:ext>
              </a:extLst>
            </p:cNvPr>
            <p:cNvSpPr txBox="1"/>
            <p:nvPr/>
          </p:nvSpPr>
          <p:spPr>
            <a:xfrm>
              <a:off x="2371218" y="1680556"/>
              <a:ext cx="28800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C.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39634" y="4846320"/>
            <a:ext cx="7485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Look closely and follow the steps you have been practising.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51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44CB162-8A5D-4AC2-BD52-206EA0F65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8DD7284-FD3C-49DB-AA47-A1BF704E2AA8}"/>
                  </a:ext>
                </a:extLst>
              </p:cNvPr>
              <p:cNvSpPr/>
              <p:nvPr/>
            </p:nvSpPr>
            <p:spPr>
              <a:xfrm>
                <a:off x="275304" y="272387"/>
                <a:ext cx="8593393" cy="605724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2" rtlCol="0" anchor="t"/>
              <a:lstStyle/>
              <a:p>
                <a:pPr algn="ctr"/>
                <a:r>
                  <a:rPr lang="en-GB" sz="1600" b="1" u="sng" dirty="0" smtClean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Problem Solving 1</a:t>
                </a:r>
              </a:p>
              <a:p>
                <a:pPr algn="ctr"/>
                <a:endParaRPr lang="en-GB" sz="2000" b="1" u="sng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lvl="0" algn="ctr" defTabSz="514350">
                  <a:defRPr/>
                </a:pPr>
                <a:r>
                  <a:rPr lang="en-GB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Which image is the odd one out? </a:t>
                </a:r>
              </a:p>
              <a:p>
                <a:pPr lvl="0" algn="ctr" defTabSz="514350">
                  <a:defRPr/>
                </a:pPr>
                <a:endPara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lvl="0" algn="ctr" defTabSz="514350">
                  <a:defRPr/>
                </a:pPr>
                <a:endPara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lvl="0" algn="ctr" defTabSz="514350">
                  <a:defRPr/>
                </a:pPr>
                <a:endPara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lvl="0" algn="ctr" defTabSz="514350">
                  <a:defRPr/>
                </a:pPr>
                <a:endPara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lvl="0" algn="ctr" defTabSz="514350">
                  <a:defRPr/>
                </a:pPr>
                <a:endPara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lvl="0" algn="ctr" defTabSz="514350">
                  <a:defRPr/>
                </a:pPr>
                <a:endPara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lvl="0" algn="ctr" defTabSz="514350">
                  <a:defRPr/>
                </a:pPr>
                <a:endPara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lvl="0" algn="ctr" defTabSz="514350">
                  <a:defRPr/>
                </a:pPr>
                <a:endPara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lvl="0" algn="ctr" defTabSz="514350">
                  <a:defRPr/>
                </a:pPr>
                <a:endPara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lvl="0" algn="ctr" defTabSz="514350">
                  <a:defRPr/>
                </a:pPr>
                <a:endPara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lvl="0" defTabSz="514350">
                  <a:defRPr/>
                </a:pPr>
                <a:r>
                  <a:rPr lang="en-GB" sz="2000" b="1" dirty="0" smtClean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A: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GB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𝐨𝐫</m:t>
                    </m:r>
                    <m:r>
                      <m:rPr>
                        <m:nor/>
                      </m:rPr>
                      <a: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rPr>
                      <m:t>:</m:t>
                    </m:r>
                    <m:f>
                      <m:fPr>
                        <m:ctrlPr>
                          <a:rPr lang="en-GB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GB" sz="2000" b="1" dirty="0" smtClean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lvl="0" defTabSz="514350">
                  <a:defRPr/>
                </a:pPr>
                <a:endParaRPr lang="en-GB" sz="2000" b="1" dirty="0" smtClean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lvl="0" defTabSz="514350">
                  <a:defRPr/>
                </a:pPr>
                <a:r>
                  <a:rPr lang="en-GB" sz="2000" b="1" dirty="0" smtClean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B:</a:t>
                </a:r>
                <a:r>
                  <a:rPr lang="en-GB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GB" sz="2000" b="1" dirty="0" smtClean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lvl="0" defTabSz="514350">
                  <a:defRPr/>
                </a:pPr>
                <a:endParaRPr lang="en-GB" sz="2000" b="1" dirty="0" smtClean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lvl="0" defTabSz="514350">
                  <a:defRPr/>
                </a:pPr>
                <a:r>
                  <a:rPr lang="en-GB" sz="2000" b="1" dirty="0" smtClean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C: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GB" sz="2000" b="1" dirty="0" smtClean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lvl="0" defTabSz="514350">
                  <a:defRPr/>
                </a:pPr>
                <a:endParaRPr lang="en-GB" sz="2000" b="1" dirty="0" smtClean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lvl="0" defTabSz="514350">
                  <a:defRPr/>
                </a:pPr>
                <a:endPara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lvl="0" defTabSz="514350">
                  <a:defRPr/>
                </a:pPr>
                <a:endParaRPr lang="en-GB" sz="2000" b="1" dirty="0" smtClean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lvl="0" defTabSz="514350">
                  <a:defRPr/>
                </a:pPr>
                <a:endPara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lvl="0" defTabSz="514350">
                  <a:defRPr/>
                </a:pPr>
                <a:endParaRPr lang="en-GB" sz="2000" b="1" dirty="0" smtClean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lvl="0" defTabSz="514350">
                  <a:defRPr/>
                </a:pPr>
                <a:endPara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lvl="0" defTabSz="514350">
                  <a:defRPr/>
                </a:pPr>
                <a:endParaRPr lang="en-GB" sz="2000" b="1" dirty="0" smtClean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lvl="0" defTabSz="514350">
                  <a:defRPr/>
                </a:pPr>
                <a:endPara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lvl="0" defTabSz="514350">
                  <a:defRPr/>
                </a:pPr>
                <a:endParaRPr lang="en-GB" sz="2000" b="1" dirty="0" smtClean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lvl="0" defTabSz="514350">
                  <a:defRPr/>
                </a:pPr>
                <a:endPara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lvl="0" defTabSz="514350">
                  <a:defRPr/>
                </a:pPr>
                <a:endParaRPr lang="en-GB" sz="2000" b="1" dirty="0" smtClean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lvl="0" defTabSz="514350">
                  <a:defRPr/>
                </a:pPr>
                <a:endPara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lvl="0" defTabSz="514350">
                  <a:defRPr/>
                </a:pPr>
                <a:endParaRPr lang="en-GB" sz="2000" b="1" dirty="0" smtClean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lvl="0" defTabSz="514350">
                  <a:defRPr/>
                </a:pPr>
                <a:endPara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lvl="0" defTabSz="514350">
                  <a:defRPr/>
                </a:pPr>
                <a:endParaRPr lang="en-GB" sz="2000" b="1" dirty="0" smtClean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lvl="0" defTabSz="514350">
                  <a:defRPr/>
                </a:pPr>
                <a:r>
                  <a:rPr lang="en-GB" sz="2000" b="1" dirty="0" smtClean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D: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GB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GB" sz="2000" b="1" dirty="0" smtClean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lvl="0" defTabSz="514350">
                  <a:defRPr/>
                </a:pPr>
                <a:endParaRPr lang="en-GB" sz="2000" b="1" dirty="0" smtClean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lvl="0" defTabSz="514350">
                  <a:defRPr/>
                </a:pPr>
                <a:r>
                  <a:rPr lang="en-GB" sz="2000" b="1" dirty="0" smtClean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The odd one out is B </a:t>
                </a:r>
                <a:endPara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lvl="0" algn="ctr" defTabSz="514350">
                  <a:defRPr/>
                </a:pPr>
                <a:endPara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algn="ctr"/>
                <a:endParaRPr lang="en-GB" sz="1600" b="1" u="sng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lvl="0" algn="ctr"/>
                <a:endParaRPr lang="en-GB" sz="2000" b="1" dirty="0">
                  <a:solidFill>
                    <a:prstClr val="black"/>
                  </a:solidFill>
                  <a:latin typeface="Century Gothic" panose="020B0502020202020204" pitchFamily="34" charset="0"/>
                </a:endParaRPr>
              </a:p>
              <a:p>
                <a:pPr lvl="0" algn="ctr"/>
                <a:endPara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8DD7284-FD3C-49DB-AA47-A1BF704E2A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04" y="272387"/>
                <a:ext cx="8593393" cy="60572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231710FD-42BA-4C2B-9BE2-69A3672E9FB4}"/>
              </a:ext>
            </a:extLst>
          </p:cNvPr>
          <p:cNvGrpSpPr/>
          <p:nvPr/>
        </p:nvGrpSpPr>
        <p:grpSpPr>
          <a:xfrm>
            <a:off x="1760743" y="1522558"/>
            <a:ext cx="1513885" cy="1273562"/>
            <a:chOff x="3218851" y="1762603"/>
            <a:chExt cx="1034003" cy="86986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365476C-52A1-4D24-A198-8D02743F0444}"/>
                </a:ext>
              </a:extLst>
            </p:cNvPr>
            <p:cNvSpPr/>
            <p:nvPr/>
          </p:nvSpPr>
          <p:spPr>
            <a:xfrm>
              <a:off x="3218851" y="1950443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7193513-0220-45B3-99D7-DF346789BD0F}"/>
                </a:ext>
              </a:extLst>
            </p:cNvPr>
            <p:cNvSpPr/>
            <p:nvPr/>
          </p:nvSpPr>
          <p:spPr>
            <a:xfrm>
              <a:off x="3441673" y="1762603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2E6A5ED-0F3E-4574-958D-B611BD421499}"/>
                </a:ext>
              </a:extLst>
            </p:cNvPr>
            <p:cNvSpPr/>
            <p:nvPr/>
          </p:nvSpPr>
          <p:spPr>
            <a:xfrm>
              <a:off x="3513782" y="2076443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5B20D55-C226-4A3F-9937-41DAEEA74C43}"/>
                </a:ext>
              </a:extLst>
            </p:cNvPr>
            <p:cNvSpPr/>
            <p:nvPr/>
          </p:nvSpPr>
          <p:spPr>
            <a:xfrm>
              <a:off x="3765782" y="1762603"/>
              <a:ext cx="252000" cy="252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40ABE88-EC25-4542-9D7A-ABFEC0460328}"/>
                </a:ext>
              </a:extLst>
            </p:cNvPr>
            <p:cNvSpPr/>
            <p:nvPr/>
          </p:nvSpPr>
          <p:spPr>
            <a:xfrm>
              <a:off x="3832386" y="2085677"/>
              <a:ext cx="252000" cy="252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5575D51-0F88-4E09-82DA-4BC7087CC852}"/>
                </a:ext>
              </a:extLst>
            </p:cNvPr>
            <p:cNvSpPr/>
            <p:nvPr/>
          </p:nvSpPr>
          <p:spPr>
            <a:xfrm>
              <a:off x="3268047" y="2286552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FBBC19D-76D9-499F-A7A7-22EF8FC83883}"/>
                </a:ext>
              </a:extLst>
            </p:cNvPr>
            <p:cNvSpPr/>
            <p:nvPr/>
          </p:nvSpPr>
          <p:spPr>
            <a:xfrm>
              <a:off x="3624908" y="2380463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33C4128-0920-4B62-B2EA-BA465441074A}"/>
                </a:ext>
              </a:extLst>
            </p:cNvPr>
            <p:cNvSpPr/>
            <p:nvPr/>
          </p:nvSpPr>
          <p:spPr>
            <a:xfrm>
              <a:off x="4000854" y="2376879"/>
              <a:ext cx="252000" cy="252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DEB767C2-BC72-41B0-BA72-2A33ABCCA14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26899" y="1750035"/>
          <a:ext cx="1872000" cy="9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207905066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5634542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403957341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421413322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2427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522757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82460E74-28E0-4058-AD23-1C24542588B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09477" y="3557986"/>
          <a:ext cx="2529968" cy="210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246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1767665076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</a:tblGrid>
              <a:tr h="210830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C61ADE65-E092-4E3A-918A-2125B89315A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57216" y="3726366"/>
          <a:ext cx="2846214" cy="316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246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2603082407"/>
                    </a:ext>
                  </a:extLst>
                </a:gridCol>
                <a:gridCol w="316246">
                  <a:extLst>
                    <a:ext uri="{9D8B030D-6E8A-4147-A177-3AD203B41FA5}">
                      <a16:colId xmlns:a16="http://schemas.microsoft.com/office/drawing/2014/main" val="3221933205"/>
                    </a:ext>
                  </a:extLst>
                </a:gridCol>
              </a:tblGrid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CD74949B-2952-46A6-BA61-264377A75FE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04180" y="3724957"/>
          <a:ext cx="360000" cy="632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042100656"/>
                    </a:ext>
                  </a:extLst>
                </a:gridCol>
              </a:tblGrid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039141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52884"/>
                  </a:ext>
                </a:extLst>
              </a:tr>
            </a:tbl>
          </a:graphicData>
        </a:graphic>
      </p:graphicFrame>
      <p:grpSp>
        <p:nvGrpSpPr>
          <p:cNvPr id="47" name="Group 46">
            <a:extLst>
              <a:ext uri="{FF2B5EF4-FFF2-40B4-BE49-F238E27FC236}">
                <a16:creationId xmlns:a16="http://schemas.microsoft.com/office/drawing/2014/main" id="{665FE016-D256-4E25-96EE-3F13B87BD476}"/>
              </a:ext>
            </a:extLst>
          </p:cNvPr>
          <p:cNvGrpSpPr/>
          <p:nvPr/>
        </p:nvGrpSpPr>
        <p:grpSpPr>
          <a:xfrm>
            <a:off x="1307885" y="1774990"/>
            <a:ext cx="4218003" cy="648000"/>
            <a:chOff x="2371218" y="1680556"/>
            <a:chExt cx="3420539" cy="64800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B67C64F-A8AC-4E49-AB26-5C832E2AAD3D}"/>
                </a:ext>
              </a:extLst>
            </p:cNvPr>
            <p:cNvSpPr txBox="1"/>
            <p:nvPr/>
          </p:nvSpPr>
          <p:spPr>
            <a:xfrm>
              <a:off x="5503757" y="1680556"/>
              <a:ext cx="288000" cy="648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B.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95A87BC-26AB-4AF9-A539-2548DCF3A374}"/>
                </a:ext>
              </a:extLst>
            </p:cNvPr>
            <p:cNvSpPr txBox="1"/>
            <p:nvPr/>
          </p:nvSpPr>
          <p:spPr>
            <a:xfrm>
              <a:off x="2371218" y="1680556"/>
              <a:ext cx="288000" cy="648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A.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93B7C85-9392-410F-92D1-4202C14F75D9}"/>
              </a:ext>
            </a:extLst>
          </p:cNvPr>
          <p:cNvGrpSpPr/>
          <p:nvPr/>
        </p:nvGrpSpPr>
        <p:grpSpPr>
          <a:xfrm>
            <a:off x="1307886" y="3395686"/>
            <a:ext cx="4219014" cy="324420"/>
            <a:chOff x="2371218" y="1680556"/>
            <a:chExt cx="3420539" cy="307777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B1E7744-1BE1-4F13-9848-A4123982DCF6}"/>
                </a:ext>
              </a:extLst>
            </p:cNvPr>
            <p:cNvSpPr txBox="1"/>
            <p:nvPr/>
          </p:nvSpPr>
          <p:spPr>
            <a:xfrm>
              <a:off x="5503757" y="1680556"/>
              <a:ext cx="28800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D.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66347F2-BD69-4D6E-8F1D-182334FD32BD}"/>
                </a:ext>
              </a:extLst>
            </p:cNvPr>
            <p:cNvSpPr txBox="1"/>
            <p:nvPr/>
          </p:nvSpPr>
          <p:spPr>
            <a:xfrm>
              <a:off x="2371218" y="1680556"/>
              <a:ext cx="28800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C.</a:t>
              </a: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E3FA3FE7-B394-4002-AB5D-31D1C3EFAEDC}"/>
              </a:ext>
            </a:extLst>
          </p:cNvPr>
          <p:cNvSpPr/>
          <p:nvPr/>
        </p:nvSpPr>
        <p:spPr>
          <a:xfrm>
            <a:off x="4945042" y="1467702"/>
            <a:ext cx="2891073" cy="14794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875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9B9284A-E42B-4621-BD37-B76ACD8B7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E62361B-BA71-4058-8427-B9BF93B75DF8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Josh thinks one of the fractions being represented below is       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Is he correct? Prove it.  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1F418040-0A37-43F4-8DBC-E00C8F7FC6C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961212" y="796997"/>
          <a:ext cx="360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042100656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03914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5288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1886" y="5120640"/>
            <a:ext cx="4519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How can we prove something?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30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96929" y="167885"/>
            <a:ext cx="4192191" cy="77264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Fractions</a:t>
            </a:r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56063"/>
            <a:ext cx="7602583" cy="570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8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9B9284A-E42B-4621-BD37-B76ACD8B7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E62361B-BA71-4058-8427-B9BF93B75DF8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Josh thinks one of the fractions being represented below is       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Is he correct? Prove it.  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1F418040-0A37-43F4-8DBC-E00C8F7FC6C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961212" y="796997"/>
          <a:ext cx="360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042100656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03914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5288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1886" y="5120640"/>
            <a:ext cx="4519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can prove it by showing the fractions.</a:t>
            </a:r>
          </a:p>
          <a:p>
            <a:r>
              <a:rPr lang="en-GB" dirty="0" smtClean="0"/>
              <a:t>Your turn!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659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9B9284A-E42B-4621-BD37-B76ACD8B7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E62361B-BA71-4058-8427-B9BF93B75DF8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Josh thinks one of the fractions being represented below is       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Is he correct? Prove it. 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Josh is incorrect because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whole is 9. </a:t>
            </a: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fraction should be      or      .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1F418040-0A37-43F4-8DBC-E00C8F7FC6C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961212" y="796997"/>
          <a:ext cx="360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042100656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03914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5288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5E2E4FB-48AC-4464-A7DB-8943ED46DE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327442"/>
              </p:ext>
            </p:extLst>
          </p:nvPr>
        </p:nvGraphicFramePr>
        <p:xfrm>
          <a:off x="3131060" y="5665768"/>
          <a:ext cx="360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042100656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03914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5288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FDA2A4B-DA10-4653-96EE-327FA282E1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932426"/>
              </p:ext>
            </p:extLst>
          </p:nvPr>
        </p:nvGraphicFramePr>
        <p:xfrm>
          <a:off x="3796004" y="5665768"/>
          <a:ext cx="360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042100656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03914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52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856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Tara has placed a fraction on the number line. 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Explain how you know.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06DDCC4-EBF4-4074-9D38-EBBAAB904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890660"/>
              </p:ext>
            </p:extLst>
          </p:nvPr>
        </p:nvGraphicFramePr>
        <p:xfrm>
          <a:off x="1893400" y="2220735"/>
          <a:ext cx="5357196" cy="280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33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260308240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724382956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839373646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50857739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935200361"/>
                    </a:ext>
                  </a:extLst>
                </a:gridCol>
              </a:tblGrid>
              <a:tr h="280614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E14C790-6CEC-4375-AC0A-346FAF85F7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881929"/>
              </p:ext>
            </p:extLst>
          </p:nvPr>
        </p:nvGraphicFramePr>
        <p:xfrm>
          <a:off x="1670184" y="2407185"/>
          <a:ext cx="5803629" cy="491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33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260308240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724382956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839373646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50857739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93520036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4142173812"/>
                    </a:ext>
                  </a:extLst>
                </a:gridCol>
              </a:tblGrid>
              <a:tr h="49107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BC5466F-002F-41B7-82A9-7CF2542EAD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509714"/>
              </p:ext>
            </p:extLst>
          </p:nvPr>
        </p:nvGraphicFramePr>
        <p:xfrm>
          <a:off x="4399721" y="2352305"/>
          <a:ext cx="360000" cy="841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042100656"/>
                    </a:ext>
                  </a:extLst>
                </a:gridCol>
              </a:tblGrid>
              <a:tr h="42092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039141"/>
                  </a:ext>
                </a:extLst>
              </a:tr>
              <a:tr h="42092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5288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421085" y="3775166"/>
            <a:ext cx="314814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smtClean="0">
                <a:solidFill>
                  <a:srgbClr val="002060"/>
                </a:solidFill>
              </a:rPr>
              <a:t>Maths Vocabulary</a:t>
            </a:r>
          </a:p>
          <a:p>
            <a:r>
              <a:rPr lang="en-GB" dirty="0"/>
              <a:t>c</a:t>
            </a:r>
            <a:r>
              <a:rPr lang="en-GB" dirty="0" smtClean="0"/>
              <a:t>orrect</a:t>
            </a:r>
          </a:p>
          <a:p>
            <a:r>
              <a:rPr lang="en-GB" dirty="0" smtClean="0"/>
              <a:t>incorrect</a:t>
            </a:r>
          </a:p>
          <a:p>
            <a:r>
              <a:rPr lang="en-GB" dirty="0" smtClean="0"/>
              <a:t>I know this because…….</a:t>
            </a:r>
          </a:p>
          <a:p>
            <a:r>
              <a:rPr lang="en-GB" dirty="0" smtClean="0"/>
              <a:t>fraction</a:t>
            </a:r>
          </a:p>
          <a:p>
            <a:r>
              <a:rPr lang="en-GB" dirty="0" smtClean="0"/>
              <a:t>denominator</a:t>
            </a:r>
          </a:p>
          <a:p>
            <a:r>
              <a:rPr lang="en-GB" dirty="0" smtClean="0"/>
              <a:t>numerator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28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Tara has placed a fraction on the number line. 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Explain how you know.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Tara is incorrect because </a:t>
            </a:r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the </a:t>
            </a:r>
            <a:r>
              <a:rPr lang="en-GB" sz="2000" b="1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denominator</a:t>
            </a:r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is 12 and the line is split into 6 sections. </a:t>
            </a:r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She </a:t>
            </a:r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placed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fraction in the middle of the number line which would be      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06DDCC4-EBF4-4074-9D38-EBBAAB904F6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93400" y="2220735"/>
          <a:ext cx="5357196" cy="280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33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260308240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724382956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839373646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50857739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935200361"/>
                    </a:ext>
                  </a:extLst>
                </a:gridCol>
              </a:tblGrid>
              <a:tr h="280614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E14C790-6CEC-4375-AC0A-346FAF85F75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70184" y="2407185"/>
          <a:ext cx="5803629" cy="491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33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260308240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724382956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839373646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50857739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93520036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4142173812"/>
                    </a:ext>
                  </a:extLst>
                </a:gridCol>
              </a:tblGrid>
              <a:tr h="49107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BC5466F-002F-41B7-82A9-7CF2542EAD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294415"/>
              </p:ext>
            </p:extLst>
          </p:nvPr>
        </p:nvGraphicFramePr>
        <p:xfrm>
          <a:off x="4399721" y="2352305"/>
          <a:ext cx="360000" cy="841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042100656"/>
                    </a:ext>
                  </a:extLst>
                </a:gridCol>
              </a:tblGrid>
              <a:tr h="42092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039141"/>
                  </a:ext>
                </a:extLst>
              </a:tr>
              <a:tr h="42092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5288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52789AD-A385-46BF-91C9-7E48C4C11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255069"/>
              </p:ext>
            </p:extLst>
          </p:nvPr>
        </p:nvGraphicFramePr>
        <p:xfrm>
          <a:off x="2858350" y="5704848"/>
          <a:ext cx="360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042100656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03914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52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526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896D851-7FDA-4727-A791-9E6E5CEED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9248502" cy="4532346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A150972B-4740-4EF5-8B53-A3C98A545C49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000" b="1" u="sng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Warm up</a:t>
            </a:r>
          </a:p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Circle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images which represent       . </a:t>
            </a:r>
          </a:p>
          <a:p>
            <a:pPr algn="ctr"/>
            <a:endParaRPr lang="en-GB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5C3048C9-358A-4B6F-BDAA-43DD28D238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390932"/>
              </p:ext>
            </p:extLst>
          </p:nvPr>
        </p:nvGraphicFramePr>
        <p:xfrm>
          <a:off x="6490885" y="276831"/>
          <a:ext cx="360000" cy="1018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725998740"/>
                    </a:ext>
                  </a:extLst>
                </a:gridCol>
              </a:tblGrid>
              <a:tr h="50931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5558691"/>
                  </a:ext>
                </a:extLst>
              </a:tr>
              <a:tr h="50931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923735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97" y="4428309"/>
            <a:ext cx="9059203" cy="225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8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896D851-7FDA-4727-A791-9E6E5CEED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A150972B-4740-4EF5-8B53-A3C98A545C49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Were you right?</a:t>
            </a:r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images which represent       . </a:t>
            </a:r>
          </a:p>
          <a:p>
            <a:pPr algn="ctr"/>
            <a:endParaRPr lang="en-GB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5C3048C9-358A-4B6F-BDAA-43DD28D2389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490885" y="551151"/>
          <a:ext cx="360000" cy="1018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725998740"/>
                    </a:ext>
                  </a:extLst>
                </a:gridCol>
              </a:tblGrid>
              <a:tr h="50931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5558691"/>
                  </a:ext>
                </a:extLst>
              </a:tr>
              <a:tr h="50931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92373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DE9B1B87-CF66-4C67-B4D1-0FD1B49046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6" b="97595" l="5629" r="89404">
                        <a14:foregroundMark x1="31788" y1="68729" x2="31788" y2="68729"/>
                        <a14:foregroundMark x1="9934" y1="36082" x2="7285" y2="54983"/>
                        <a14:foregroundMark x1="7285" y1="54983" x2="14901" y2="71821"/>
                        <a14:foregroundMark x1="14901" y1="71821" x2="27483" y2="84536"/>
                        <a14:foregroundMark x1="62017" y1="97264" x2="62243" y2="97347"/>
                        <a14:foregroundMark x1="27483" y1="84536" x2="48112" y2="92139"/>
                        <a14:foregroundMark x1="77982" y1="78691" x2="82119" y2="50515"/>
                        <a14:foregroundMark x1="82119" y1="50515" x2="77815" y2="29897"/>
                        <a14:foregroundMark x1="77815" y1="29897" x2="61589" y2="18900"/>
                        <a14:foregroundMark x1="61589" y1="18900" x2="42715" y2="14433"/>
                        <a14:foregroundMark x1="42715" y1="14433" x2="24834" y2="18900"/>
                        <a14:foregroundMark x1="24834" y1="18900" x2="15563" y2="34364"/>
                        <a14:foregroundMark x1="15563" y1="34364" x2="15563" y2="34364"/>
                        <a14:foregroundMark x1="11921" y1="32990" x2="5629" y2="49828"/>
                        <a14:foregroundMark x1="5629" y1="49828" x2="8609" y2="64605"/>
                        <a14:backgroundMark x1="45695" y1="96220" x2="63245" y2="95189"/>
                        <a14:backgroundMark x1="63245" y1="95189" x2="78808" y2="86254"/>
                        <a14:backgroundMark x1="78808" y1="86254" x2="81457" y2="81787"/>
                        <a14:backgroundMark x1="78808" y1="79038" x2="76821" y2="83849"/>
                        <a14:backgroundMark x1="63245" y1="96564" x2="61921" y2="969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95005" y="2779155"/>
            <a:ext cx="1692000" cy="163037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79D361F-7DAD-4AAB-A93A-1759EFD1A2F0}"/>
              </a:ext>
            </a:extLst>
          </p:cNvPr>
          <p:cNvSpPr/>
          <p:nvPr/>
        </p:nvSpPr>
        <p:spPr>
          <a:xfrm rot="5400000">
            <a:off x="3820833" y="3337463"/>
            <a:ext cx="1502334" cy="42233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5E8F377-6766-473A-86BA-9BB3C2EBB1EA}"/>
              </a:ext>
            </a:extLst>
          </p:cNvPr>
          <p:cNvSpPr/>
          <p:nvPr/>
        </p:nvSpPr>
        <p:spPr>
          <a:xfrm rot="5400000">
            <a:off x="2239751" y="261549"/>
            <a:ext cx="1215986" cy="34183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F805F7-DD41-4207-AB14-7A2CC0FFD2F3}"/>
              </a:ext>
            </a:extLst>
          </p:cNvPr>
          <p:cNvSpPr/>
          <p:nvPr/>
        </p:nvSpPr>
        <p:spPr>
          <a:xfrm rot="5400000">
            <a:off x="3487005" y="2716789"/>
            <a:ext cx="1800000" cy="1800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54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A0A7A0A-1791-462B-8345-27D1C403C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2F109E9-5FC9-490E-B8CB-D50601D4FE71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unit fractions. </a:t>
            </a:r>
          </a:p>
          <a:p>
            <a:endParaRPr lang="en-GB" sz="1600" b="1" dirty="0"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0081" y="5408023"/>
            <a:ext cx="7354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Unit fraction: </a:t>
            </a:r>
            <a:r>
              <a:rPr lang="en-GB" dirty="0"/>
              <a:t>A </a:t>
            </a:r>
            <a:r>
              <a:rPr lang="en-GB" b="1" dirty="0"/>
              <a:t>unit fraction</a:t>
            </a:r>
            <a:r>
              <a:rPr lang="en-GB" dirty="0"/>
              <a:t> is a </a:t>
            </a:r>
            <a:r>
              <a:rPr lang="en-GB" b="1" dirty="0"/>
              <a:t>fraction</a:t>
            </a:r>
            <a:r>
              <a:rPr lang="en-GB" dirty="0"/>
              <a:t> where the numerator (top number) is 1 and the denominator (bottom number) is a whole number.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917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A0A7A0A-1791-462B-8345-27D1C403C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2F109E9-5FC9-490E-B8CB-D50601D4FE71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unit fractions. </a:t>
            </a:r>
          </a:p>
          <a:p>
            <a:endParaRPr lang="en-GB" sz="1600" b="1" dirty="0"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FD71AF4-18C6-4DC3-8F43-D6A723F3CCA4}"/>
              </a:ext>
            </a:extLst>
          </p:cNvPr>
          <p:cNvSpPr/>
          <p:nvPr/>
        </p:nvSpPr>
        <p:spPr>
          <a:xfrm>
            <a:off x="4609198" y="3451587"/>
            <a:ext cx="2891073" cy="11115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70382AE-7F53-42CE-BC86-6E9F0680CBA0}"/>
              </a:ext>
            </a:extLst>
          </p:cNvPr>
          <p:cNvSpPr/>
          <p:nvPr/>
        </p:nvSpPr>
        <p:spPr>
          <a:xfrm>
            <a:off x="4916549" y="1546971"/>
            <a:ext cx="1974641" cy="16273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40081" y="5408023"/>
            <a:ext cx="7354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Unit fraction: </a:t>
            </a:r>
            <a:r>
              <a:rPr lang="en-GB" dirty="0"/>
              <a:t>A </a:t>
            </a:r>
            <a:r>
              <a:rPr lang="en-GB" b="1" dirty="0"/>
              <a:t>unit fraction</a:t>
            </a:r>
            <a:r>
              <a:rPr lang="en-GB" dirty="0"/>
              <a:t> is a </a:t>
            </a:r>
            <a:r>
              <a:rPr lang="en-GB" b="1" dirty="0"/>
              <a:t>fraction</a:t>
            </a:r>
            <a:r>
              <a:rPr lang="en-GB" dirty="0"/>
              <a:t> where the numerator (top number) is 1 and the denominator (bottom number) is a whole number.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740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88E5D2B-F24B-4DD5-B319-FE9722080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17036B3-B59C-4377-BF02-5F05C198247D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fraction to the correct representation.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AAFD5252-C377-420B-BA1C-760C27D6EB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210679"/>
              </p:ext>
            </p:extLst>
          </p:nvPr>
        </p:nvGraphicFramePr>
        <p:xfrm>
          <a:off x="2781344" y="1942264"/>
          <a:ext cx="360000" cy="332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963747773"/>
                    </a:ext>
                  </a:extLst>
                </a:gridCol>
              </a:tblGrid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2806802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2166184"/>
                  </a:ext>
                </a:extLst>
              </a:tr>
              <a:tr h="263538"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7582763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824449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014956"/>
                  </a:ext>
                </a:extLst>
              </a:tr>
              <a:tr h="263538"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252726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078218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118460"/>
                  </a:ext>
                </a:extLst>
              </a:tr>
              <a:tr h="267755"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60417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820901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961635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78D822B0-736C-444D-87B6-9E7848EB81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657846"/>
              </p:ext>
            </p:extLst>
          </p:nvPr>
        </p:nvGraphicFramePr>
        <p:xfrm>
          <a:off x="4636045" y="1973934"/>
          <a:ext cx="324000" cy="332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963747773"/>
                    </a:ext>
                  </a:extLst>
                </a:gridCol>
              </a:tblGrid>
              <a:tr h="63249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2806802"/>
                  </a:ext>
                </a:extLst>
              </a:tr>
              <a:tr h="263538"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7582763"/>
                  </a:ext>
                </a:extLst>
              </a:tr>
              <a:tr h="63249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824449"/>
                  </a:ext>
                </a:extLst>
              </a:tr>
              <a:tr h="263538"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252726"/>
                  </a:ext>
                </a:extLst>
              </a:tr>
              <a:tr h="63249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078218"/>
                  </a:ext>
                </a:extLst>
              </a:tr>
              <a:tr h="267755"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60417"/>
                  </a:ext>
                </a:extLst>
              </a:tr>
              <a:tr h="63249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D.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820901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37808"/>
            <a:ext cx="5323226" cy="13267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69280" y="5590903"/>
            <a:ext cx="2076994" cy="369332"/>
          </a:xfrm>
          <a:prstGeom prst="rect">
            <a:avLst/>
          </a:prstGeom>
          <a:solidFill>
            <a:srgbClr val="CC99FF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Top Tip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53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88E5D2B-F24B-4DD5-B319-FE9722080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17036B3-B59C-4377-BF02-5F05C198247D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fraction to the correct representation.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AAFD5252-C377-420B-BA1C-760C27D6EB9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81344" y="1942264"/>
          <a:ext cx="360000" cy="332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963747773"/>
                    </a:ext>
                  </a:extLst>
                </a:gridCol>
              </a:tblGrid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2806802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2166184"/>
                  </a:ext>
                </a:extLst>
              </a:tr>
              <a:tr h="263538"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7582763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824449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014956"/>
                  </a:ext>
                </a:extLst>
              </a:tr>
              <a:tr h="263538"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252726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078218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118460"/>
                  </a:ext>
                </a:extLst>
              </a:tr>
              <a:tr h="267755"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60417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820901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961635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78D822B0-736C-444D-87B6-9E7848EB81E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36045" y="1973934"/>
          <a:ext cx="324000" cy="332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963747773"/>
                    </a:ext>
                  </a:extLst>
                </a:gridCol>
              </a:tblGrid>
              <a:tr h="63249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2806802"/>
                  </a:ext>
                </a:extLst>
              </a:tr>
              <a:tr h="263538"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7582763"/>
                  </a:ext>
                </a:extLst>
              </a:tr>
              <a:tr h="63249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824449"/>
                  </a:ext>
                </a:extLst>
              </a:tr>
              <a:tr h="263538"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252726"/>
                  </a:ext>
                </a:extLst>
              </a:tr>
              <a:tr h="63249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078218"/>
                  </a:ext>
                </a:extLst>
              </a:tr>
              <a:tr h="267755"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60417"/>
                  </a:ext>
                </a:extLst>
              </a:tr>
              <a:tr h="63249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D.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820901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AF97B81-C672-4B90-95D5-54C5EF39A5F6}"/>
              </a:ext>
            </a:extLst>
          </p:cNvPr>
          <p:cNvCxnSpPr>
            <a:cxnSpLocks/>
          </p:cNvCxnSpPr>
          <p:nvPr/>
        </p:nvCxnSpPr>
        <p:spPr>
          <a:xfrm>
            <a:off x="3120937" y="2358099"/>
            <a:ext cx="1508404" cy="15930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3CE6AB-3176-4A1F-A71D-2D1FD8B36D40}"/>
              </a:ext>
            </a:extLst>
          </p:cNvPr>
          <p:cNvCxnSpPr>
            <a:cxnSpLocks/>
          </p:cNvCxnSpPr>
          <p:nvPr/>
        </p:nvCxnSpPr>
        <p:spPr>
          <a:xfrm flipV="1">
            <a:off x="3150789" y="2294402"/>
            <a:ext cx="1443072" cy="1676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D2C82B-1656-4357-B4A5-EF870EBEF5EC}"/>
              </a:ext>
            </a:extLst>
          </p:cNvPr>
          <p:cNvCxnSpPr>
            <a:cxnSpLocks/>
          </p:cNvCxnSpPr>
          <p:nvPr/>
        </p:nvCxnSpPr>
        <p:spPr>
          <a:xfrm>
            <a:off x="3120937" y="3220877"/>
            <a:ext cx="1515108" cy="15074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A71EC0-348E-44D9-820F-A90F352E7DF2}"/>
              </a:ext>
            </a:extLst>
          </p:cNvPr>
          <p:cNvCxnSpPr>
            <a:cxnSpLocks/>
          </p:cNvCxnSpPr>
          <p:nvPr/>
        </p:nvCxnSpPr>
        <p:spPr>
          <a:xfrm flipV="1">
            <a:off x="3216320" y="3068477"/>
            <a:ext cx="1443072" cy="17653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92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Place the following fractions on the number line below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Follow along with me using paper. Just like we would in class.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239EC6D-F246-4B19-AFE8-A6BF2A083A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51832"/>
              </p:ext>
            </p:extLst>
          </p:nvPr>
        </p:nvGraphicFramePr>
        <p:xfrm>
          <a:off x="2772000" y="1544809"/>
          <a:ext cx="3600000" cy="1018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7259987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25345856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20802907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14958034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9241579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98129717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0757578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4798515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6705222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85236852"/>
                    </a:ext>
                  </a:extLst>
                </a:gridCol>
              </a:tblGrid>
              <a:tr h="50931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5558691"/>
                  </a:ext>
                </a:extLst>
              </a:tr>
              <a:tr h="50931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92373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D0D6CD5-23E3-4C4F-BF5F-791EE990BA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455491"/>
              </p:ext>
            </p:extLst>
          </p:nvPr>
        </p:nvGraphicFramePr>
        <p:xfrm>
          <a:off x="1006784" y="3034789"/>
          <a:ext cx="7130424" cy="339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202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2603082407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724382956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1839373646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508577397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935200361"/>
                    </a:ext>
                  </a:extLst>
                </a:gridCol>
              </a:tblGrid>
              <a:tr h="339543"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4FDAB3A-069D-431B-92A5-BC6D24B607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749163"/>
              </p:ext>
            </p:extLst>
          </p:nvPr>
        </p:nvGraphicFramePr>
        <p:xfrm>
          <a:off x="709684" y="3210502"/>
          <a:ext cx="7724626" cy="594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202">
                  <a:extLst>
                    <a:ext uri="{9D8B030D-6E8A-4147-A177-3AD203B41FA5}">
                      <a16:colId xmlns:a16="http://schemas.microsoft.com/office/drawing/2014/main" val="2709001284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565134862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426676051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1166792020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383486108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962071061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3413372854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2603082407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724382956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1839373646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508577397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935200361"/>
                    </a:ext>
                  </a:extLst>
                </a:gridCol>
                <a:gridCol w="594202">
                  <a:extLst>
                    <a:ext uri="{9D8B030D-6E8A-4147-A177-3AD203B41FA5}">
                      <a16:colId xmlns:a16="http://schemas.microsoft.com/office/drawing/2014/main" val="4142173812"/>
                    </a:ext>
                  </a:extLst>
                </a:gridCol>
              </a:tblGrid>
              <a:tr h="59420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3544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52697" y="4023360"/>
            <a:ext cx="694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Step 1: Count how many sections the line has been broken into.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086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8" ma:contentTypeDescription="Create a new document." ma:contentTypeScope="" ma:versionID="f9bae57d942f349496b0c157240b0a3b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c61ec2ab7abc56edcd4447b1e74a28c5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F8F11D-A449-4684-B8E0-461263A2E192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86144f90-c7b6-48d0-aae5-f5e9e48cc3df"/>
    <ds:schemaRef ds:uri="http://schemas.microsoft.com/office/2006/metadata/properties"/>
    <ds:schemaRef ds:uri="http://purl.org/dc/terms/"/>
    <ds:schemaRef ds:uri="5c7a0828-c5e4-45f8-a074-18a8fdc88ec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E04636F-E711-4518-883A-40AD45FCFA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1418</TotalTime>
  <Words>981</Words>
  <Application>Microsoft Office PowerPoint</Application>
  <PresentationFormat>On-screen Show (4:3)</PresentationFormat>
  <Paragraphs>418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Catherine</cp:lastModifiedBy>
  <cp:revision>57</cp:revision>
  <dcterms:created xsi:type="dcterms:W3CDTF">2018-03-17T10:08:43Z</dcterms:created>
  <dcterms:modified xsi:type="dcterms:W3CDTF">2020-05-10T15:18:35Z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  <property fmtid="{D5CDD505-2E9C-101B-9397-08002B2CF9AE}" pid="4" name="AuthorIds_UIVersion_5120">
    <vt:lpwstr>146</vt:lpwstr>
  </property>
  <property fmtid="{D5CDD505-2E9C-101B-9397-08002B2CF9AE}" pid="5" name="AuthorIds_UIVersion_7168">
    <vt:lpwstr>183</vt:lpwstr>
  </property>
</Properties>
</file>