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1"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51" d="100"/>
          <a:sy n="51" d="100"/>
        </p:scale>
        <p:origin x="108"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7D703-0833-423E-B917-2FE74FBA7D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98A1234-D9B6-4DA7-A839-459B85D8D4AB}">
      <dgm:prSet phldrT="[Text]" phldr="1"/>
      <dgm:spPr/>
      <dgm:t>
        <a:bodyPr/>
        <a:lstStyle/>
        <a:p>
          <a:endParaRPr lang="en-GB"/>
        </a:p>
      </dgm:t>
    </dgm:pt>
    <dgm:pt modelId="{2CCF31DD-84BF-4EF5-81C3-E4BB806016AA}" type="parTrans" cxnId="{6D067C71-2BD0-41FE-A21A-AD82E3E638B9}">
      <dgm:prSet/>
      <dgm:spPr/>
      <dgm:t>
        <a:bodyPr/>
        <a:lstStyle/>
        <a:p>
          <a:endParaRPr lang="en-GB"/>
        </a:p>
      </dgm:t>
    </dgm:pt>
    <dgm:pt modelId="{0A514983-909D-41D7-90A2-CBCA309EED32}" type="sibTrans" cxnId="{6D067C71-2BD0-41FE-A21A-AD82E3E638B9}">
      <dgm:prSet/>
      <dgm:spPr/>
      <dgm:t>
        <a:bodyPr/>
        <a:lstStyle/>
        <a:p>
          <a:endParaRPr lang="en-GB"/>
        </a:p>
      </dgm:t>
    </dgm:pt>
    <dgm:pt modelId="{76A40854-8865-4651-9D78-61D744E7933C}">
      <dgm:prSet phldrT="[Text]" phldr="1"/>
      <dgm:spPr/>
      <dgm:t>
        <a:bodyPr/>
        <a:lstStyle/>
        <a:p>
          <a:endParaRPr lang="en-GB"/>
        </a:p>
      </dgm:t>
    </dgm:pt>
    <dgm:pt modelId="{2AB7FA37-3BC6-4902-BC48-02B96E1A561E}" type="parTrans" cxnId="{F837502D-1946-46CF-807F-DEB1D557E7D4}">
      <dgm:prSet/>
      <dgm:spPr/>
      <dgm:t>
        <a:bodyPr/>
        <a:lstStyle/>
        <a:p>
          <a:endParaRPr lang="en-GB"/>
        </a:p>
      </dgm:t>
    </dgm:pt>
    <dgm:pt modelId="{078C92A0-5D31-4BAE-8147-2B10BFC76840}" type="sibTrans" cxnId="{F837502D-1946-46CF-807F-DEB1D557E7D4}">
      <dgm:prSet/>
      <dgm:spPr/>
      <dgm:t>
        <a:bodyPr/>
        <a:lstStyle/>
        <a:p>
          <a:endParaRPr lang="en-GB"/>
        </a:p>
      </dgm:t>
    </dgm:pt>
    <dgm:pt modelId="{7C320E17-D17C-42D8-BA6B-D5E7DF0818C3}">
      <dgm:prSet phldrT="[Text]" phldr="1"/>
      <dgm:spPr/>
      <dgm:t>
        <a:bodyPr/>
        <a:lstStyle/>
        <a:p>
          <a:endParaRPr lang="en-GB"/>
        </a:p>
      </dgm:t>
    </dgm:pt>
    <dgm:pt modelId="{39C399C9-A21C-4448-8C9B-32C8649F7ED0}" type="parTrans" cxnId="{6C19DF31-B54A-471E-83DD-05237236F8A5}">
      <dgm:prSet/>
      <dgm:spPr/>
      <dgm:t>
        <a:bodyPr/>
        <a:lstStyle/>
        <a:p>
          <a:endParaRPr lang="en-GB"/>
        </a:p>
      </dgm:t>
    </dgm:pt>
    <dgm:pt modelId="{53C939E4-B43B-4CA7-B38D-0B25589A76E4}" type="sibTrans" cxnId="{6C19DF31-B54A-471E-83DD-05237236F8A5}">
      <dgm:prSet/>
      <dgm:spPr/>
      <dgm:t>
        <a:bodyPr/>
        <a:lstStyle/>
        <a:p>
          <a:endParaRPr lang="en-GB"/>
        </a:p>
      </dgm:t>
    </dgm:pt>
    <dgm:pt modelId="{9D49CE5D-2417-40DE-B317-148FF5255723}">
      <dgm:prSet phldrT="[Text]" phldr="1"/>
      <dgm:spPr/>
      <dgm:t>
        <a:bodyPr/>
        <a:lstStyle/>
        <a:p>
          <a:endParaRPr lang="en-GB"/>
        </a:p>
      </dgm:t>
    </dgm:pt>
    <dgm:pt modelId="{25349C40-2D42-4170-9699-197285CAF967}" type="parTrans" cxnId="{3432A514-BF24-47E2-B9CA-92D25E206840}">
      <dgm:prSet/>
      <dgm:spPr/>
      <dgm:t>
        <a:bodyPr/>
        <a:lstStyle/>
        <a:p>
          <a:endParaRPr lang="en-GB"/>
        </a:p>
      </dgm:t>
    </dgm:pt>
    <dgm:pt modelId="{EEC7D9EB-1C69-4229-BA71-FFD73C011A67}" type="sibTrans" cxnId="{3432A514-BF24-47E2-B9CA-92D25E206840}">
      <dgm:prSet/>
      <dgm:spPr/>
      <dgm:t>
        <a:bodyPr/>
        <a:lstStyle/>
        <a:p>
          <a:endParaRPr lang="en-GB"/>
        </a:p>
      </dgm:t>
    </dgm:pt>
    <dgm:pt modelId="{345576C4-4558-4947-87A8-432DB3351BE9}" type="pres">
      <dgm:prSet presAssocID="{2147D703-0833-423E-B917-2FE74FBA7DA3}" presName="linear" presStyleCnt="0">
        <dgm:presLayoutVars>
          <dgm:animLvl val="lvl"/>
          <dgm:resizeHandles val="exact"/>
        </dgm:presLayoutVars>
      </dgm:prSet>
      <dgm:spPr/>
    </dgm:pt>
    <dgm:pt modelId="{5ABDCBFA-0FBC-4A29-A990-46AE7394FD6C}" type="pres">
      <dgm:prSet presAssocID="{598A1234-D9B6-4DA7-A839-459B85D8D4AB}" presName="parentText" presStyleLbl="node1" presStyleIdx="0" presStyleCnt="2">
        <dgm:presLayoutVars>
          <dgm:chMax val="0"/>
          <dgm:bulletEnabled val="1"/>
        </dgm:presLayoutVars>
      </dgm:prSet>
      <dgm:spPr/>
    </dgm:pt>
    <dgm:pt modelId="{2E1571E4-9B98-4089-9FA7-AD58FF3A7D93}" type="pres">
      <dgm:prSet presAssocID="{598A1234-D9B6-4DA7-A839-459B85D8D4AB}" presName="childText" presStyleLbl="revTx" presStyleIdx="0" presStyleCnt="2">
        <dgm:presLayoutVars>
          <dgm:bulletEnabled val="1"/>
        </dgm:presLayoutVars>
      </dgm:prSet>
      <dgm:spPr/>
    </dgm:pt>
    <dgm:pt modelId="{75D663A7-8645-4529-AC77-57FC7675C1CA}" type="pres">
      <dgm:prSet presAssocID="{7C320E17-D17C-42D8-BA6B-D5E7DF0818C3}" presName="parentText" presStyleLbl="node1" presStyleIdx="1" presStyleCnt="2">
        <dgm:presLayoutVars>
          <dgm:chMax val="0"/>
          <dgm:bulletEnabled val="1"/>
        </dgm:presLayoutVars>
      </dgm:prSet>
      <dgm:spPr/>
    </dgm:pt>
    <dgm:pt modelId="{24157733-63F7-495E-B09E-C7E1CF256B4C}" type="pres">
      <dgm:prSet presAssocID="{7C320E17-D17C-42D8-BA6B-D5E7DF0818C3}" presName="childText" presStyleLbl="revTx" presStyleIdx="1" presStyleCnt="2">
        <dgm:presLayoutVars>
          <dgm:bulletEnabled val="1"/>
        </dgm:presLayoutVars>
      </dgm:prSet>
      <dgm:spPr/>
    </dgm:pt>
  </dgm:ptLst>
  <dgm:cxnLst>
    <dgm:cxn modelId="{3432A514-BF24-47E2-B9CA-92D25E206840}" srcId="{7C320E17-D17C-42D8-BA6B-D5E7DF0818C3}" destId="{9D49CE5D-2417-40DE-B317-148FF5255723}" srcOrd="0" destOrd="0" parTransId="{25349C40-2D42-4170-9699-197285CAF967}" sibTransId="{EEC7D9EB-1C69-4229-BA71-FFD73C011A67}"/>
    <dgm:cxn modelId="{F291612B-03EC-4C25-BFB3-5152495C93BF}" type="presOf" srcId="{2147D703-0833-423E-B917-2FE74FBA7DA3}" destId="{345576C4-4558-4947-87A8-432DB3351BE9}" srcOrd="0" destOrd="0" presId="urn:microsoft.com/office/officeart/2005/8/layout/vList2"/>
    <dgm:cxn modelId="{F837502D-1946-46CF-807F-DEB1D557E7D4}" srcId="{598A1234-D9B6-4DA7-A839-459B85D8D4AB}" destId="{76A40854-8865-4651-9D78-61D744E7933C}" srcOrd="0" destOrd="0" parTransId="{2AB7FA37-3BC6-4902-BC48-02B96E1A561E}" sibTransId="{078C92A0-5D31-4BAE-8147-2B10BFC76840}"/>
    <dgm:cxn modelId="{B4F1BE2D-4501-45EE-9337-027589CD9325}" type="presOf" srcId="{9D49CE5D-2417-40DE-B317-148FF5255723}" destId="{24157733-63F7-495E-B09E-C7E1CF256B4C}" srcOrd="0" destOrd="0" presId="urn:microsoft.com/office/officeart/2005/8/layout/vList2"/>
    <dgm:cxn modelId="{6C19DF31-B54A-471E-83DD-05237236F8A5}" srcId="{2147D703-0833-423E-B917-2FE74FBA7DA3}" destId="{7C320E17-D17C-42D8-BA6B-D5E7DF0818C3}" srcOrd="1" destOrd="0" parTransId="{39C399C9-A21C-4448-8C9B-32C8649F7ED0}" sibTransId="{53C939E4-B43B-4CA7-B38D-0B25589A76E4}"/>
    <dgm:cxn modelId="{58646A6D-4643-49B2-9BB4-BA8169BF05A2}" type="presOf" srcId="{7C320E17-D17C-42D8-BA6B-D5E7DF0818C3}" destId="{75D663A7-8645-4529-AC77-57FC7675C1CA}" srcOrd="0" destOrd="0" presId="urn:microsoft.com/office/officeart/2005/8/layout/vList2"/>
    <dgm:cxn modelId="{6D067C71-2BD0-41FE-A21A-AD82E3E638B9}" srcId="{2147D703-0833-423E-B917-2FE74FBA7DA3}" destId="{598A1234-D9B6-4DA7-A839-459B85D8D4AB}" srcOrd="0" destOrd="0" parTransId="{2CCF31DD-84BF-4EF5-81C3-E4BB806016AA}" sibTransId="{0A514983-909D-41D7-90A2-CBCA309EED32}"/>
    <dgm:cxn modelId="{04988F91-3CD1-4972-B778-C18D76C541CA}" type="presOf" srcId="{76A40854-8865-4651-9D78-61D744E7933C}" destId="{2E1571E4-9B98-4089-9FA7-AD58FF3A7D93}" srcOrd="0" destOrd="0" presId="urn:microsoft.com/office/officeart/2005/8/layout/vList2"/>
    <dgm:cxn modelId="{6D618DFA-F519-4BB7-95B4-24AB7962C3E6}" type="presOf" srcId="{598A1234-D9B6-4DA7-A839-459B85D8D4AB}" destId="{5ABDCBFA-0FBC-4A29-A990-46AE7394FD6C}" srcOrd="0" destOrd="0" presId="urn:microsoft.com/office/officeart/2005/8/layout/vList2"/>
    <dgm:cxn modelId="{4DEE826A-463D-468F-941B-2D3E980C87C9}" type="presParOf" srcId="{345576C4-4558-4947-87A8-432DB3351BE9}" destId="{5ABDCBFA-0FBC-4A29-A990-46AE7394FD6C}" srcOrd="0" destOrd="0" presId="urn:microsoft.com/office/officeart/2005/8/layout/vList2"/>
    <dgm:cxn modelId="{1B616197-AA41-4DF7-802C-29BB1669B86A}" type="presParOf" srcId="{345576C4-4558-4947-87A8-432DB3351BE9}" destId="{2E1571E4-9B98-4089-9FA7-AD58FF3A7D93}" srcOrd="1" destOrd="0" presId="urn:microsoft.com/office/officeart/2005/8/layout/vList2"/>
    <dgm:cxn modelId="{1F3CE78A-44BD-42B4-A272-54114D9A6D6F}" type="presParOf" srcId="{345576C4-4558-4947-87A8-432DB3351BE9}" destId="{75D663A7-8645-4529-AC77-57FC7675C1CA}" srcOrd="2" destOrd="0" presId="urn:microsoft.com/office/officeart/2005/8/layout/vList2"/>
    <dgm:cxn modelId="{27809060-CAB6-48BD-8B08-406EF376C1F7}" type="presParOf" srcId="{345576C4-4558-4947-87A8-432DB3351BE9}" destId="{24157733-63F7-495E-B09E-C7E1CF256B4C}" srcOrd="3"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CBFA-0FBC-4A29-A990-46AE7394FD6C}">
      <dsp:nvSpPr>
        <dsp:cNvPr id="0" name=""/>
        <dsp:cNvSpPr/>
      </dsp:nvSpPr>
      <dsp:spPr>
        <a:xfrm>
          <a:off x="0" y="211"/>
          <a:ext cx="45719" cy="52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GB" sz="500" kern="1200"/>
        </a:p>
      </dsp:txBody>
      <dsp:txXfrm>
        <a:off x="2232" y="2443"/>
        <a:ext cx="41255" cy="48499"/>
      </dsp:txXfrm>
    </dsp:sp>
    <dsp:sp modelId="{2E1571E4-9B98-4089-9FA7-AD58FF3A7D93}">
      <dsp:nvSpPr>
        <dsp:cNvPr id="0" name=""/>
        <dsp:cNvSpPr/>
      </dsp:nvSpPr>
      <dsp:spPr>
        <a:xfrm>
          <a:off x="0" y="53174"/>
          <a:ext cx="45719" cy="4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GB" sz="400" kern="1200"/>
        </a:p>
      </dsp:txBody>
      <dsp:txXfrm>
        <a:off x="0" y="53174"/>
        <a:ext cx="45719" cy="46852"/>
      </dsp:txXfrm>
    </dsp:sp>
    <dsp:sp modelId="{75D663A7-8645-4529-AC77-57FC7675C1CA}">
      <dsp:nvSpPr>
        <dsp:cNvPr id="0" name=""/>
        <dsp:cNvSpPr/>
      </dsp:nvSpPr>
      <dsp:spPr>
        <a:xfrm>
          <a:off x="0" y="100027"/>
          <a:ext cx="45719" cy="52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GB" sz="500" kern="1200"/>
        </a:p>
      </dsp:txBody>
      <dsp:txXfrm>
        <a:off x="2232" y="102259"/>
        <a:ext cx="41255" cy="48499"/>
      </dsp:txXfrm>
    </dsp:sp>
    <dsp:sp modelId="{24157733-63F7-495E-B09E-C7E1CF256B4C}">
      <dsp:nvSpPr>
        <dsp:cNvPr id="0" name=""/>
        <dsp:cNvSpPr/>
      </dsp:nvSpPr>
      <dsp:spPr>
        <a:xfrm>
          <a:off x="0" y="152991"/>
          <a:ext cx="45719" cy="4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GB" sz="400" kern="1200"/>
        </a:p>
      </dsp:txBody>
      <dsp:txXfrm>
        <a:off x="0" y="152991"/>
        <a:ext cx="45719" cy="46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9172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2453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491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545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794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833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988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139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680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94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64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3">
                <a:lumMod val="60000"/>
                <a:lumOff val="40000"/>
              </a:schemeClr>
            </a:gs>
            <a:gs pos="100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1389074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darkdwarf/6080352586/in/photostream/" TargetMode="External"/><Relationship Id="rId7" Type="http://schemas.openxmlformats.org/officeDocument/2006/relationships/hyperlink" Target="http://www.flickr.com/photos/uk_pictures/3483033316/" TargetMode="External"/><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Colors" Target="../diagrams/colors1.xml"/><Relationship Id="rId3" Type="http://schemas.openxmlformats.org/officeDocument/2006/relationships/hyperlink" Target="http://www.philanthropynortheast.com/beneficiaries/alnwick-gardens" TargetMode="External"/><Relationship Id="rId7" Type="http://schemas.openxmlformats.org/officeDocument/2006/relationships/hyperlink" Target="http://viajandocontigomesientofeliz.blogspot.com/2016/03/los-jardines-venenosos-de-alnwick.html" TargetMode="External"/><Relationship Id="rId12" Type="http://schemas.openxmlformats.org/officeDocument/2006/relationships/diagramQuickStyle" Target="../diagrams/quickStyle1.xml"/><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image" Target="../media/image8.jpg"/><Relationship Id="rId11" Type="http://schemas.openxmlformats.org/officeDocument/2006/relationships/diagramLayout" Target="../diagrams/layout1.xml"/><Relationship Id="rId5" Type="http://schemas.openxmlformats.org/officeDocument/2006/relationships/hyperlink" Target="https://commons.wikimedia.org/wiki/File:The_Treehouse_-_geograph.org.uk_-_32426.jpg" TargetMode="External"/><Relationship Id="rId10" Type="http://schemas.openxmlformats.org/officeDocument/2006/relationships/diagramData" Target="../diagrams/data1.xml"/><Relationship Id="rId4" Type="http://schemas.openxmlformats.org/officeDocument/2006/relationships/image" Target="../media/image7.jpg"/><Relationship Id="rId9" Type="http://schemas.openxmlformats.org/officeDocument/2006/relationships/hyperlink" Target="http://www.geograph.org.uk/photo/1965569" TargetMode="External"/><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en.wikipedia.org/wiki/Barter_Books" TargetMode="External"/><Relationship Id="rId7" Type="http://schemas.openxmlformats.org/officeDocument/2006/relationships/hyperlink" Target="https://en.wikipedia.org/wiki/Barter_books" TargetMode="External"/><Relationship Id="rId2" Type="http://schemas.openxmlformats.org/officeDocument/2006/relationships/image" Target="../media/image14.jpg"/><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hyperlink" Target="http://www.geograph.org.uk/photo/4368479" TargetMode="External"/><Relationship Id="rId4" Type="http://schemas.openxmlformats.org/officeDocument/2006/relationships/image" Target="../media/image15.jpg"/><Relationship Id="rId9" Type="http://schemas.openxmlformats.org/officeDocument/2006/relationships/hyperlink" Target="http://javipop-visual.blogspot.com/2012/10/keep-calm-and-carry-on-barter-book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4DAE8-81B0-47CF-8B30-702CC7F8C4EC}"/>
              </a:ext>
            </a:extLst>
          </p:cNvPr>
          <p:cNvSpPr>
            <a:spLocks noGrp="1"/>
          </p:cNvSpPr>
          <p:nvPr>
            <p:ph type="ctrTitle"/>
          </p:nvPr>
        </p:nvSpPr>
        <p:spPr>
          <a:xfrm>
            <a:off x="890338" y="640080"/>
            <a:ext cx="3734014" cy="3566160"/>
          </a:xfrm>
        </p:spPr>
        <p:txBody>
          <a:bodyPr anchor="b">
            <a:normAutofit/>
          </a:bodyPr>
          <a:lstStyle/>
          <a:p>
            <a:pPr>
              <a:lnSpc>
                <a:spcPct val="90000"/>
              </a:lnSpc>
            </a:pPr>
            <a:r>
              <a:rPr lang="en-GB" sz="5000"/>
              <a:t>Divn’t Panic!</a:t>
            </a:r>
            <a:br>
              <a:rPr lang="en-GB" sz="5000"/>
            </a:br>
            <a:r>
              <a:rPr lang="en-GB" sz="5000"/>
              <a:t>You’ll Never Be Bored In Alnwick.</a:t>
            </a:r>
          </a:p>
        </p:txBody>
      </p:sp>
      <p:sp>
        <p:nvSpPr>
          <p:cNvPr id="3" name="Subtitle 2">
            <a:extLst>
              <a:ext uri="{FF2B5EF4-FFF2-40B4-BE49-F238E27FC236}">
                <a16:creationId xmlns:a16="http://schemas.microsoft.com/office/drawing/2014/main" id="{AB24615E-595C-4E76-836B-FB8C98668818}"/>
              </a:ext>
            </a:extLst>
          </p:cNvPr>
          <p:cNvSpPr>
            <a:spLocks noGrp="1"/>
          </p:cNvSpPr>
          <p:nvPr>
            <p:ph type="subTitle" idx="1"/>
          </p:nvPr>
        </p:nvSpPr>
        <p:spPr>
          <a:xfrm>
            <a:off x="890339" y="4636008"/>
            <a:ext cx="3734014" cy="1572768"/>
          </a:xfrm>
        </p:spPr>
        <p:txBody>
          <a:bodyPr>
            <a:normAutofit/>
          </a:bodyPr>
          <a:lstStyle/>
          <a:p>
            <a:r>
              <a:rPr lang="en-GB"/>
              <a:t>A full guide of tourist attractions in Alnwick</a:t>
            </a:r>
          </a:p>
        </p:txBody>
      </p:sp>
      <p:sp>
        <p:nvSpPr>
          <p:cNvPr id="1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7CD60"/>
          </a:solidFill>
          <a:ln w="38100" cap="rnd">
            <a:solidFill>
              <a:srgbClr val="C7CD6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erial view of a city&#10;&#10;Description automatically generated">
            <a:extLst>
              <a:ext uri="{FF2B5EF4-FFF2-40B4-BE49-F238E27FC236}">
                <a16:creationId xmlns:a16="http://schemas.microsoft.com/office/drawing/2014/main" id="{8E173493-E807-4D93-967A-EB9A3EA45405}"/>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3565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5" name="Rectangle 74">
            <a:extLst>
              <a:ext uri="{FF2B5EF4-FFF2-40B4-BE49-F238E27FC236}">
                <a16:creationId xmlns:a16="http://schemas.microsoft.com/office/drawing/2014/main" id="{9AB13476-CE21-4746-B044-FD491AC84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BB558-9AEC-4ECB-AEDF-6D4E3D5AF33C}"/>
              </a:ext>
            </a:extLst>
          </p:cNvPr>
          <p:cNvSpPr>
            <a:spLocks noGrp="1"/>
          </p:cNvSpPr>
          <p:nvPr>
            <p:ph type="title"/>
          </p:nvPr>
        </p:nvSpPr>
        <p:spPr>
          <a:xfrm>
            <a:off x="629328" y="429768"/>
            <a:ext cx="3924375" cy="1642533"/>
          </a:xfrm>
        </p:spPr>
        <p:txBody>
          <a:bodyPr vert="horz" lIns="91440" tIns="45720" rIns="91440" bIns="45720" rtlCol="0" anchor="b">
            <a:normAutofit/>
          </a:bodyPr>
          <a:lstStyle/>
          <a:p>
            <a:pPr>
              <a:lnSpc>
                <a:spcPct val="90000"/>
              </a:lnSpc>
            </a:pPr>
            <a:r>
              <a:rPr lang="en-US" sz="5200" u="sng" dirty="0" err="1"/>
              <a:t>Alnwick</a:t>
            </a:r>
            <a:r>
              <a:rPr lang="en-US" sz="5200" u="sng" dirty="0"/>
              <a:t> Castle</a:t>
            </a:r>
            <a:endParaRPr lang="en-US" sz="5200" dirty="0"/>
          </a:p>
        </p:txBody>
      </p:sp>
      <p:sp>
        <p:nvSpPr>
          <p:cNvPr id="7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rgbClr val="AA446B"/>
          </a:solidFill>
          <a:ln w="38100" cap="rnd">
            <a:solidFill>
              <a:srgbClr val="AA446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405E72-CB58-48AD-AF45-E5B3CC156B53}"/>
              </a:ext>
            </a:extLst>
          </p:cNvPr>
          <p:cNvSpPr>
            <a:spLocks noGrp="1"/>
          </p:cNvSpPr>
          <p:nvPr>
            <p:ph type="body" sz="half" idx="2"/>
          </p:nvPr>
        </p:nvSpPr>
        <p:spPr>
          <a:xfrm>
            <a:off x="171450" y="2495994"/>
            <a:ext cx="4637472" cy="3932238"/>
          </a:xfrm>
        </p:spPr>
        <p:txBody>
          <a:bodyPr vert="horz" lIns="91440" tIns="45720" rIns="91440" bIns="45720" rtlCol="0">
            <a:normAutofit fontScale="70000" lnSpcReduction="20000"/>
          </a:bodyPr>
          <a:lstStyle/>
          <a:p>
            <a:pPr>
              <a:lnSpc>
                <a:spcPct val="100000"/>
              </a:lnSpc>
            </a:pPr>
            <a:endParaRPr lang="en-US" sz="2200" dirty="0">
              <a:latin typeface="Arial" panose="020B0604020202020204" pitchFamily="34" charset="0"/>
              <a:cs typeface="Arial" panose="020B0604020202020204" pitchFamily="34" charset="0"/>
            </a:endParaRPr>
          </a:p>
          <a:p>
            <a:pPr>
              <a:lnSpc>
                <a:spcPct val="100000"/>
              </a:lnSpc>
            </a:pPr>
            <a:r>
              <a:rPr lang="en-US" sz="2200" dirty="0" err="1">
                <a:latin typeface="Arial" panose="020B0604020202020204" pitchFamily="34" charset="0"/>
                <a:cs typeface="Arial" panose="020B0604020202020204" pitchFamily="34" charset="0"/>
              </a:rPr>
              <a:t>Alnwick</a:t>
            </a:r>
            <a:r>
              <a:rPr lang="en-US" sz="2200" dirty="0">
                <a:latin typeface="Arial" panose="020B0604020202020204" pitchFamily="34" charset="0"/>
                <a:cs typeface="Arial" panose="020B0604020202020204" pitchFamily="34" charset="0"/>
              </a:rPr>
              <a:t> Castle is one of the largest inhabited castles in England. Home to the Duke of Northumberland's family, for over 700 years, it has witnessed drama, tragedy and romance. From stunning art collections to medieval crafts and Potter-inspired magic, a visit to </a:t>
            </a:r>
            <a:r>
              <a:rPr lang="en-US" sz="2200" dirty="0" err="1">
                <a:latin typeface="Arial" panose="020B0604020202020204" pitchFamily="34" charset="0"/>
                <a:cs typeface="Arial" panose="020B0604020202020204" pitchFamily="34" charset="0"/>
              </a:rPr>
              <a:t>Alnwick</a:t>
            </a:r>
            <a:r>
              <a:rPr lang="en-US" sz="2200" dirty="0">
                <a:latin typeface="Arial" panose="020B0604020202020204" pitchFamily="34" charset="0"/>
                <a:cs typeface="Arial" panose="020B0604020202020204" pitchFamily="34" charset="0"/>
              </a:rPr>
              <a:t> Castle fires the imagination.</a:t>
            </a:r>
          </a:p>
          <a:p>
            <a:pPr indent="-228600">
              <a:lnSpc>
                <a:spcPct val="100000"/>
              </a:lnSpc>
              <a:buFont typeface="Arial" panose="020B0604020202020204" pitchFamily="34" charset="0"/>
              <a:buChar char="•"/>
            </a:pPr>
            <a:r>
              <a:rPr lang="en-US" sz="2200" dirty="0">
                <a:latin typeface="Arial" panose="020B0604020202020204" pitchFamily="34" charset="0"/>
                <a:cs typeface="Arial" panose="020B0604020202020204" pitchFamily="34" charset="0"/>
              </a:rPr>
              <a:t>Broomstick training, historic tours and medieval crafts</a:t>
            </a:r>
          </a:p>
          <a:p>
            <a:pPr indent="-228600">
              <a:lnSpc>
                <a:spcPct val="100000"/>
              </a:lnSpc>
              <a:buFont typeface="Arial" panose="020B0604020202020204" pitchFamily="34" charset="0"/>
              <a:buChar char="•"/>
            </a:pPr>
            <a:r>
              <a:rPr lang="en-US" sz="2200" dirty="0">
                <a:latin typeface="Arial" panose="020B0604020202020204" pitchFamily="34" charset="0"/>
                <a:cs typeface="Arial" panose="020B0604020202020204" pitchFamily="34" charset="0"/>
              </a:rPr>
              <a:t>Open daily, 10 am- 5.30pm March 27</a:t>
            </a:r>
            <a:r>
              <a:rPr lang="en-US" sz="2200" baseline="30000" dirty="0">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to Oct 30</a:t>
            </a:r>
            <a:r>
              <a:rPr lang="en-US" sz="2200" baseline="30000" dirty="0">
                <a:latin typeface="Arial" panose="020B0604020202020204" pitchFamily="34" charset="0"/>
                <a:cs typeface="Arial" panose="020B0604020202020204" pitchFamily="34" charset="0"/>
              </a:rPr>
              <a:t>th</a:t>
            </a:r>
          </a:p>
          <a:p>
            <a:pPr indent="-228600">
              <a:lnSpc>
                <a:spcPct val="100000"/>
              </a:lnSpc>
              <a:buFont typeface="Arial" panose="020B0604020202020204" pitchFamily="34" charset="0"/>
              <a:buChar char="•"/>
            </a:pPr>
            <a:r>
              <a:rPr lang="en-US" sz="2200" b="1" u="sng" dirty="0" err="1">
                <a:latin typeface="Arial" panose="020B0604020202020204" pitchFamily="34" charset="0"/>
                <a:cs typeface="Arial" panose="020B0604020202020204" pitchFamily="34" charset="0"/>
              </a:rPr>
              <a:t>Alnwick</a:t>
            </a:r>
            <a:r>
              <a:rPr lang="en-US" sz="2200" b="1" u="sng" dirty="0">
                <a:latin typeface="Arial" panose="020B0604020202020204" pitchFamily="34" charset="0"/>
                <a:cs typeface="Arial" panose="020B0604020202020204" pitchFamily="34" charset="0"/>
              </a:rPr>
              <a:t> Castle Ticket Prices </a:t>
            </a:r>
          </a:p>
          <a:p>
            <a:pPr fontAlgn="base">
              <a:lnSpc>
                <a:spcPct val="100000"/>
              </a:lnSpc>
            </a:pPr>
            <a:r>
              <a:rPr lang="en-US" sz="2200" dirty="0">
                <a:latin typeface="Arial" panose="020B0604020202020204" pitchFamily="34" charset="0"/>
                <a:cs typeface="Arial" panose="020B0604020202020204" pitchFamily="34" charset="0"/>
              </a:rPr>
              <a:t>Adult - £18.50</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Concession - £15.00</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Child (5-16yrs) - £9.75</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Child (4yrs and under)- Free</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Family (2 adults and up to 4 children)- £50.50</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indent="-228600">
              <a:lnSpc>
                <a:spcPct val="100000"/>
              </a:lnSpc>
              <a:buFont typeface="Arial" panose="020B0604020202020204" pitchFamily="34" charset="0"/>
              <a:buChar char="•"/>
            </a:pPr>
            <a:endParaRPr lang="en-US" sz="1300" dirty="0"/>
          </a:p>
          <a:p>
            <a:pPr indent="-228600">
              <a:lnSpc>
                <a:spcPct val="100000"/>
              </a:lnSpc>
              <a:buFont typeface="Arial" panose="020B0604020202020204" pitchFamily="34" charset="0"/>
              <a:buChar char="•"/>
            </a:pPr>
            <a:endParaRPr lang="en-US" sz="1300" dirty="0"/>
          </a:p>
        </p:txBody>
      </p:sp>
      <p:pic>
        <p:nvPicPr>
          <p:cNvPr id="7" name="Picture 6" descr="A person standing in front of a building&#10;&#10;Description automatically generated">
            <a:extLst>
              <a:ext uri="{FF2B5EF4-FFF2-40B4-BE49-F238E27FC236}">
                <a16:creationId xmlns:a16="http://schemas.microsoft.com/office/drawing/2014/main" id="{9FB3C167-5314-4A1B-89F8-BA6C2585848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122" b="15024"/>
          <a:stretch/>
        </p:blipFill>
        <p:spPr>
          <a:xfrm>
            <a:off x="5027601" y="10"/>
            <a:ext cx="3044866" cy="3597029"/>
          </a:xfrm>
          <a:custGeom>
            <a:avLst/>
            <a:gdLst/>
            <a:ahLst/>
            <a:cxnLst/>
            <a:rect l="l" t="t" r="r" b="b"/>
            <a:pathLst>
              <a:path w="3044866"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8778" y="1230836"/>
                  <a:pt x="3024968" y="1520375"/>
                  <a:pt x="3040069" y="1809660"/>
                </a:cubicBezTo>
                <a:cubicBezTo>
                  <a:pt x="3049835" y="1950657"/>
                  <a:pt x="3044683" y="2092164"/>
                  <a:pt x="3024686" y="2232285"/>
                </a:cubicBez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pic>
      <p:pic>
        <p:nvPicPr>
          <p:cNvPr id="14" name="Picture 23" descr="Alnwick Castle - 2020 All You Need to Know Before You Go (with ...">
            <a:extLst>
              <a:ext uri="{FF2B5EF4-FFF2-40B4-BE49-F238E27FC236}">
                <a16:creationId xmlns:a16="http://schemas.microsoft.com/office/drawing/2014/main" id="{D65D5A13-E847-4239-B9CD-B7D9DCAA62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63" r="22118" b="2"/>
          <a:stretch/>
        </p:blipFill>
        <p:spPr bwMode="auto">
          <a:xfrm>
            <a:off x="5021992" y="3792430"/>
            <a:ext cx="3045969" cy="3065570"/>
          </a:xfrm>
          <a:custGeom>
            <a:avLst/>
            <a:gdLst/>
            <a:ahLst/>
            <a:cxnLst/>
            <a:rect l="l" t="t" r="r" b="b"/>
            <a:pathLst>
              <a:path w="3045969" h="3065570">
                <a:moveTo>
                  <a:pt x="2750933" y="0"/>
                </a:moveTo>
                <a:lnTo>
                  <a:pt x="3043770" y="11038"/>
                </a:lnTo>
                <a:lnTo>
                  <a:pt x="3045607" y="37526"/>
                </a:lnTo>
                <a:cubicBezTo>
                  <a:pt x="3047625" y="113720"/>
                  <a:pt x="3040851" y="189914"/>
                  <a:pt x="3034394" y="266109"/>
                </a:cubicBez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cubicBezTo>
                  <a:pt x="3052317" y="2587500"/>
                  <a:pt x="3032560" y="2779256"/>
                  <a:pt x="3029596" y="2971138"/>
                </a:cubicBezTo>
                <a:cubicBezTo>
                  <a:pt x="3029314" y="2988346"/>
                  <a:pt x="3030372" y="3005585"/>
                  <a:pt x="3031678" y="3022824"/>
                </a:cubicBezTo>
                <a:lnTo>
                  <a:pt x="3034625" y="3065570"/>
                </a:lnTo>
                <a:lnTo>
                  <a:pt x="24938" y="3065570"/>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Placeholder 5" descr="A group of people standing in front of a building&#10;&#10;Description automatically generated">
            <a:extLst>
              <a:ext uri="{FF2B5EF4-FFF2-40B4-BE49-F238E27FC236}">
                <a16:creationId xmlns:a16="http://schemas.microsoft.com/office/drawing/2014/main" id="{C9F3185B-B2FA-4C75-A8B9-FE82B2419DA9}"/>
              </a:ext>
            </a:extLst>
          </p:cNvPr>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r="6143" b="-4"/>
          <a:stretch/>
        </p:blipFill>
        <p:spPr>
          <a:xfrm>
            <a:off x="8263903" y="10"/>
            <a:ext cx="3928092" cy="4143496"/>
          </a:xfrm>
          <a:custGeom>
            <a:avLst/>
            <a:gdLst/>
            <a:ahLst/>
            <a:cxnLst/>
            <a:rect l="l" t="t" r="r" b="b"/>
            <a:pathLst>
              <a:path w="3928092" h="4143506">
                <a:moveTo>
                  <a:pt x="23605" y="0"/>
                </a:moveTo>
                <a:lnTo>
                  <a:pt x="3928092" y="0"/>
                </a:lnTo>
                <a:lnTo>
                  <a:pt x="3928092"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pic>
      <p:pic>
        <p:nvPicPr>
          <p:cNvPr id="16" name="Picture 15" descr="A statue in front of a castle&#10;&#10;Description automatically generated">
            <a:extLst>
              <a:ext uri="{FF2B5EF4-FFF2-40B4-BE49-F238E27FC236}">
                <a16:creationId xmlns:a16="http://schemas.microsoft.com/office/drawing/2014/main" id="{48B4B766-3CE2-4F30-925E-EECFE748D512}"/>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998" r="-4" b="-4"/>
          <a:stretch/>
        </p:blipFill>
        <p:spPr>
          <a:xfrm>
            <a:off x="8281031" y="4328340"/>
            <a:ext cx="3910971" cy="2529660"/>
          </a:xfrm>
          <a:custGeom>
            <a:avLst/>
            <a:gdLst/>
            <a:ahLst/>
            <a:cxnLst/>
            <a:rect l="l" t="t" r="r" b="b"/>
            <a:pathLst>
              <a:path w="3910971"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71" y="11103"/>
                </a:lnTo>
                <a:lnTo>
                  <a:pt x="3910971"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pic>
    </p:spTree>
    <p:extLst>
      <p:ext uri="{BB962C8B-B14F-4D97-AF65-F5344CB8AC3E}">
        <p14:creationId xmlns:p14="http://schemas.microsoft.com/office/powerpoint/2010/main" val="265116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4ED50-5696-419C-AC00-816422B913E5}"/>
              </a:ext>
            </a:extLst>
          </p:cNvPr>
          <p:cNvSpPr>
            <a:spLocks noGrp="1"/>
          </p:cNvSpPr>
          <p:nvPr>
            <p:ph type="title"/>
          </p:nvPr>
        </p:nvSpPr>
        <p:spPr>
          <a:xfrm>
            <a:off x="629328" y="464408"/>
            <a:ext cx="3924375" cy="1642533"/>
          </a:xfrm>
        </p:spPr>
        <p:txBody>
          <a:bodyPr vert="horz" lIns="91440" tIns="45720" rIns="91440" bIns="45720" rtlCol="0" anchor="b">
            <a:normAutofit/>
          </a:bodyPr>
          <a:lstStyle/>
          <a:p>
            <a:pPr>
              <a:lnSpc>
                <a:spcPct val="90000"/>
              </a:lnSpc>
            </a:pPr>
            <a:r>
              <a:rPr lang="en-US" sz="5200" u="sng" dirty="0" err="1"/>
              <a:t>Alnwick</a:t>
            </a:r>
            <a:r>
              <a:rPr lang="en-US" sz="5200" u="sng" dirty="0"/>
              <a:t> Gardens</a:t>
            </a:r>
          </a:p>
        </p:txBody>
      </p:sp>
      <p:sp>
        <p:nvSpPr>
          <p:cNvPr id="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rgbClr val="A7844D"/>
          </a:solidFill>
          <a:ln w="38100" cap="rnd">
            <a:solidFill>
              <a:srgbClr val="A784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4C8FDB2-9F6E-4178-9FEC-101F1DE25D6D}"/>
              </a:ext>
            </a:extLst>
          </p:cNvPr>
          <p:cNvSpPr>
            <a:spLocks noGrp="1"/>
          </p:cNvSpPr>
          <p:nvPr>
            <p:ph type="body" sz="half" idx="2"/>
          </p:nvPr>
        </p:nvSpPr>
        <p:spPr>
          <a:xfrm>
            <a:off x="406587" y="2571349"/>
            <a:ext cx="4396954" cy="4204355"/>
          </a:xfrm>
        </p:spPr>
        <p:txBody>
          <a:bodyPr vert="horz" lIns="91440" tIns="45720" rIns="91440" bIns="45720" rtlCol="0">
            <a:normAutofit fontScale="70000" lnSpcReduction="20000"/>
          </a:bodyPr>
          <a:lstStyle/>
          <a:p>
            <a:pPr>
              <a:lnSpc>
                <a:spcPct val="100000"/>
              </a:lnSpc>
            </a:pP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Alnwick</a:t>
            </a:r>
            <a:r>
              <a:rPr lang="en-US" sz="2000" dirty="0">
                <a:latin typeface="Arial" panose="020B0604020202020204" pitchFamily="34" charset="0"/>
                <a:cs typeface="Arial" panose="020B0604020202020204" pitchFamily="34" charset="0"/>
              </a:rPr>
              <a:t> Garden is one of the world’s most extraordinary contemporary gardens. From poisonous plants and treetop walkways to glorious flowers a magical experience full of imagination and fun, all brought to life with water.</a:t>
            </a:r>
          </a:p>
          <a:p>
            <a:pPr indent="-2286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Special events throughout the year (check website for details)</a:t>
            </a:r>
          </a:p>
          <a:p>
            <a:pPr indent="-2286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Pavilion Restaurant, Treehouse Restaurant, Gift shop, Crazy Golf, Poison gardens and much more</a:t>
            </a:r>
          </a:p>
          <a:p>
            <a:pPr indent="-2286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26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October – 28th March 10am – 4pm Daily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29th March – 25th October 10am – 6pm Daily</a:t>
            </a:r>
          </a:p>
          <a:p>
            <a:pPr>
              <a:lnSpc>
                <a:spcPct val="100000"/>
              </a:lnSpc>
            </a:pPr>
            <a:r>
              <a:rPr lang="en-US" sz="2000" b="1" u="sng" dirty="0" err="1">
                <a:latin typeface="Arial" panose="020B0604020202020204" pitchFamily="34" charset="0"/>
                <a:cs typeface="Arial" panose="020B0604020202020204" pitchFamily="34" charset="0"/>
              </a:rPr>
              <a:t>Alnwick</a:t>
            </a:r>
            <a:r>
              <a:rPr lang="en-US" sz="2000" b="1" u="sng" dirty="0">
                <a:latin typeface="Arial" panose="020B0604020202020204" pitchFamily="34" charset="0"/>
                <a:cs typeface="Arial" panose="020B0604020202020204" pitchFamily="34" charset="0"/>
              </a:rPr>
              <a:t> Gardens ticket prices</a:t>
            </a:r>
          </a:p>
          <a:p>
            <a:pPr indent="-2286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Adult - £13.50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Concession - £11.50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Child (5-16yrs) - £5.00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Child (4yrs and under)- Free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Family (2 adults and up to 4 children)- £33.00</a:t>
            </a:r>
          </a:p>
          <a:p>
            <a:pPr>
              <a:lnSpc>
                <a:spcPct val="100000"/>
              </a:lnSpc>
            </a:pPr>
            <a:br>
              <a:rPr lang="en-US" sz="2000" b="1" dirty="0"/>
            </a:br>
            <a:endParaRPr lang="en-US" sz="2000" dirty="0"/>
          </a:p>
        </p:txBody>
      </p:sp>
      <p:pic>
        <p:nvPicPr>
          <p:cNvPr id="20" name="Picture 19" descr="A close up of a flower garden&#10;&#10;Description automatically generated">
            <a:extLst>
              <a:ext uri="{FF2B5EF4-FFF2-40B4-BE49-F238E27FC236}">
                <a16:creationId xmlns:a16="http://schemas.microsoft.com/office/drawing/2014/main" id="{54AABFD3-33D5-44FC-BBBD-E1A8E1EF69D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774" r="17393" b="3"/>
          <a:stretch/>
        </p:blipFill>
        <p:spPr>
          <a:xfrm>
            <a:off x="5376647"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p:spPr>
      </p:pic>
      <p:pic>
        <p:nvPicPr>
          <p:cNvPr id="11" name="Picture Placeholder 10" descr="A wooden house&#10;&#10;Description automatically generated">
            <a:extLst>
              <a:ext uri="{FF2B5EF4-FFF2-40B4-BE49-F238E27FC236}">
                <a16:creationId xmlns:a16="http://schemas.microsoft.com/office/drawing/2014/main" id="{DCD7AF1A-AA19-4B67-A36D-1E1B6431E036}"/>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754" r="11396" b="4"/>
          <a:stretch/>
        </p:blipFill>
        <p:spPr>
          <a:xfrm>
            <a:off x="8344950" y="453324"/>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p:spPr>
      </p:pic>
      <p:pic>
        <p:nvPicPr>
          <p:cNvPr id="14" name="Picture 13" descr="A picture containing outdoor, building, sitting, table&#10;&#10;Description automatically generated">
            <a:extLst>
              <a:ext uri="{FF2B5EF4-FFF2-40B4-BE49-F238E27FC236}">
                <a16:creationId xmlns:a16="http://schemas.microsoft.com/office/drawing/2014/main" id="{DD4DCCA6-7F72-4B21-8CDC-7D0E9CF3AF5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1144" r="11510" b="-2"/>
          <a:stretch/>
        </p:blipFill>
        <p:spPr>
          <a:xfrm>
            <a:off x="5371394" y="3215683"/>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p:spPr>
      </p:pic>
      <p:pic>
        <p:nvPicPr>
          <p:cNvPr id="17" name="Picture 16" descr="A group of people in a garden&#10;&#10;Description automatically generated">
            <a:extLst>
              <a:ext uri="{FF2B5EF4-FFF2-40B4-BE49-F238E27FC236}">
                <a16:creationId xmlns:a16="http://schemas.microsoft.com/office/drawing/2014/main" id="{B63B254C-CDF9-433B-8316-8B1AF51336B1}"/>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2" b="9098"/>
          <a:stretch/>
        </p:blipFill>
        <p:spPr>
          <a:xfrm>
            <a:off x="8350555" y="4171427"/>
            <a:ext cx="3434858" cy="2084130"/>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p:spPr>
      </p:pic>
      <p:graphicFrame>
        <p:nvGraphicFramePr>
          <p:cNvPr id="22" name="Diagram 21">
            <a:extLst>
              <a:ext uri="{FF2B5EF4-FFF2-40B4-BE49-F238E27FC236}">
                <a16:creationId xmlns:a16="http://schemas.microsoft.com/office/drawing/2014/main" id="{7C0053E5-9508-4FF5-BCD5-E1C6E8D98D2A}"/>
              </a:ext>
            </a:extLst>
          </p:cNvPr>
          <p:cNvGraphicFramePr/>
          <p:nvPr>
            <p:extLst>
              <p:ext uri="{D42A27DB-BD31-4B8C-83A1-F6EECF244321}">
                <p14:modId xmlns:p14="http://schemas.microsoft.com/office/powerpoint/2010/main" val="741821367"/>
              </p:ext>
            </p:extLst>
          </p:nvPr>
        </p:nvGraphicFramePr>
        <p:xfrm flipH="1">
          <a:off x="6522035" y="6870700"/>
          <a:ext cx="45719" cy="20005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5" name="Table 24">
            <a:extLst>
              <a:ext uri="{FF2B5EF4-FFF2-40B4-BE49-F238E27FC236}">
                <a16:creationId xmlns:a16="http://schemas.microsoft.com/office/drawing/2014/main" id="{4B108DF4-36B6-4CF4-805F-837D17B65934}"/>
              </a:ext>
            </a:extLst>
          </p:cNvPr>
          <p:cNvGraphicFramePr>
            <a:graphicFrameLocks noGrp="1"/>
          </p:cNvGraphicFramePr>
          <p:nvPr/>
        </p:nvGraphicFramePr>
        <p:xfrm>
          <a:off x="5195637" y="1825624"/>
          <a:ext cx="1800725" cy="4351340"/>
        </p:xfrm>
        <a:graphic>
          <a:graphicData uri="http://schemas.openxmlformats.org/drawingml/2006/table">
            <a:tbl>
              <a:tblPr/>
              <a:tblGrid>
                <a:gridCol w="360145">
                  <a:extLst>
                    <a:ext uri="{9D8B030D-6E8A-4147-A177-3AD203B41FA5}">
                      <a16:colId xmlns:a16="http://schemas.microsoft.com/office/drawing/2014/main" val="216044418"/>
                    </a:ext>
                  </a:extLst>
                </a:gridCol>
                <a:gridCol w="360145">
                  <a:extLst>
                    <a:ext uri="{9D8B030D-6E8A-4147-A177-3AD203B41FA5}">
                      <a16:colId xmlns:a16="http://schemas.microsoft.com/office/drawing/2014/main" val="1220367098"/>
                    </a:ext>
                  </a:extLst>
                </a:gridCol>
                <a:gridCol w="360145">
                  <a:extLst>
                    <a:ext uri="{9D8B030D-6E8A-4147-A177-3AD203B41FA5}">
                      <a16:colId xmlns:a16="http://schemas.microsoft.com/office/drawing/2014/main" val="2178668282"/>
                    </a:ext>
                  </a:extLst>
                </a:gridCol>
                <a:gridCol w="360145">
                  <a:extLst>
                    <a:ext uri="{9D8B030D-6E8A-4147-A177-3AD203B41FA5}">
                      <a16:colId xmlns:a16="http://schemas.microsoft.com/office/drawing/2014/main" val="1603544673"/>
                    </a:ext>
                  </a:extLst>
                </a:gridCol>
                <a:gridCol w="360145">
                  <a:extLst>
                    <a:ext uri="{9D8B030D-6E8A-4147-A177-3AD203B41FA5}">
                      <a16:colId xmlns:a16="http://schemas.microsoft.com/office/drawing/2014/main" val="2647175416"/>
                    </a:ext>
                  </a:extLst>
                </a:gridCol>
              </a:tblGrid>
              <a:tr h="870268">
                <a:tc>
                  <a:txBody>
                    <a:bodyPr/>
                    <a:lstStyle/>
                    <a:p>
                      <a:pPr fontAlgn="base"/>
                      <a:r>
                        <a:rPr lang="en-GB" sz="500">
                          <a:effectLst/>
                          <a:latin typeface="inherit"/>
                        </a:rPr>
                        <a:t>Adult</a:t>
                      </a:r>
                    </a:p>
                  </a:txBody>
                  <a:tcPr marL="0" marR="0" marT="0" marB="0">
                    <a:lnL>
                      <a:noFill/>
                    </a:lnL>
                    <a:lnR>
                      <a:noFill/>
                    </a:lnR>
                    <a:lnT>
                      <a:noFill/>
                    </a:lnT>
                    <a:lnB>
                      <a:noFill/>
                    </a:lnB>
                  </a:tcPr>
                </a:tc>
                <a:tc>
                  <a:txBody>
                    <a:bodyPr/>
                    <a:lstStyle/>
                    <a:p>
                      <a:pPr fontAlgn="base"/>
                      <a:r>
                        <a:rPr lang="en-GB" sz="500">
                          <a:effectLst/>
                          <a:latin typeface="inherit"/>
                        </a:rPr>
                        <a:t>£14.30</a:t>
                      </a:r>
                    </a:p>
                  </a:txBody>
                  <a:tcPr marL="0" marR="0" marT="0" marB="0">
                    <a:lnL>
                      <a:noFill/>
                    </a:lnL>
                    <a:lnR>
                      <a:noFill/>
                    </a:lnR>
                    <a:lnT>
                      <a:noFill/>
                    </a:lnT>
                    <a:lnB>
                      <a:noFill/>
                    </a:lnB>
                  </a:tcPr>
                </a:tc>
                <a:tc>
                  <a:txBody>
                    <a:bodyPr/>
                    <a:lstStyle/>
                    <a:p>
                      <a:pPr fontAlgn="base"/>
                      <a:r>
                        <a:rPr lang="en-GB" sz="500">
                          <a:effectLst/>
                          <a:latin typeface="inherit"/>
                        </a:rPr>
                        <a:t>£13.00</a:t>
                      </a:r>
                    </a:p>
                  </a:txBody>
                  <a:tcPr marL="0" marR="0" marT="0" marB="0">
                    <a:lnL>
                      <a:noFill/>
                    </a:lnL>
                    <a:lnR>
                      <a:noFill/>
                    </a:lnR>
                    <a:lnT>
                      <a:noFill/>
                    </a:lnT>
                    <a:lnB>
                      <a:noFill/>
                    </a:lnB>
                  </a:tcPr>
                </a:tc>
                <a:tc>
                  <a:txBody>
                    <a:bodyPr/>
                    <a:lstStyle/>
                    <a:p>
                      <a:pPr fontAlgn="base"/>
                      <a:endParaRPr lang="en-GB" sz="500">
                        <a:effectLst/>
                        <a:latin typeface="inherit"/>
                      </a:endParaRPr>
                    </a:p>
                  </a:txBody>
                  <a:tcPr marL="0" marR="0" marT="0" marB="0">
                    <a:lnL>
                      <a:noFill/>
                    </a:lnL>
                    <a:lnR>
                      <a:noFill/>
                    </a:lnR>
                    <a:lnT>
                      <a:noFill/>
                    </a:lnT>
                    <a:lnB>
                      <a:noFill/>
                    </a:lnB>
                  </a:tcPr>
                </a:tc>
                <a:tc>
                  <a:txBody>
                    <a:bodyPr/>
                    <a:lstStyle/>
                    <a:p>
                      <a:pPr fontAlgn="base"/>
                      <a:r>
                        <a:rPr lang="en-GB" sz="500">
                          <a:effectLst/>
                          <a:latin typeface="inherit"/>
                        </a:rPr>
                        <a:t> </a:t>
                      </a:r>
                    </a:p>
                  </a:txBody>
                  <a:tcPr marL="0" marR="0" marT="0" marB="0">
                    <a:lnL>
                      <a:noFill/>
                    </a:lnL>
                    <a:lnR>
                      <a:noFill/>
                    </a:lnR>
                    <a:lnT>
                      <a:noFill/>
                    </a:lnT>
                    <a:lnB>
                      <a:noFill/>
                    </a:lnB>
                  </a:tcPr>
                </a:tc>
                <a:extLst>
                  <a:ext uri="{0D108BD9-81ED-4DB2-BD59-A6C34878D82A}">
                    <a16:rowId xmlns:a16="http://schemas.microsoft.com/office/drawing/2014/main" val="638581967"/>
                  </a:ext>
                </a:extLst>
              </a:tr>
              <a:tr h="870268">
                <a:tc>
                  <a:txBody>
                    <a:bodyPr/>
                    <a:lstStyle/>
                    <a:p>
                      <a:pPr fontAlgn="base"/>
                      <a:r>
                        <a:rPr lang="en-GB" sz="500">
                          <a:effectLst/>
                          <a:latin typeface="inherit"/>
                        </a:rPr>
                        <a:t>Concession</a:t>
                      </a:r>
                    </a:p>
                  </a:txBody>
                  <a:tcPr marL="0" marR="0" marT="0" marB="0">
                    <a:lnL>
                      <a:noFill/>
                    </a:lnL>
                    <a:lnR>
                      <a:noFill/>
                    </a:lnR>
                    <a:lnT>
                      <a:noFill/>
                    </a:lnT>
                    <a:lnB>
                      <a:noFill/>
                    </a:lnB>
                  </a:tcPr>
                </a:tc>
                <a:tc>
                  <a:txBody>
                    <a:bodyPr/>
                    <a:lstStyle/>
                    <a:p>
                      <a:pPr fontAlgn="base"/>
                      <a:r>
                        <a:rPr lang="en-GB" sz="500">
                          <a:effectLst/>
                          <a:latin typeface="inherit"/>
                        </a:rPr>
                        <a:t>£12.65</a:t>
                      </a:r>
                    </a:p>
                  </a:txBody>
                  <a:tcPr marL="0" marR="0" marT="0" marB="0">
                    <a:lnL>
                      <a:noFill/>
                    </a:lnL>
                    <a:lnR>
                      <a:noFill/>
                    </a:lnR>
                    <a:lnT>
                      <a:noFill/>
                    </a:lnT>
                    <a:lnB>
                      <a:noFill/>
                    </a:lnB>
                  </a:tcPr>
                </a:tc>
                <a:tc>
                  <a:txBody>
                    <a:bodyPr/>
                    <a:lstStyle/>
                    <a:p>
                      <a:pPr fontAlgn="base"/>
                      <a:r>
                        <a:rPr lang="en-GB" sz="500">
                          <a:effectLst/>
                          <a:latin typeface="inherit"/>
                        </a:rPr>
                        <a:t>£11.50</a:t>
                      </a:r>
                    </a:p>
                  </a:txBody>
                  <a:tcPr marL="0" marR="0" marT="0" marB="0">
                    <a:lnL>
                      <a:noFill/>
                    </a:lnL>
                    <a:lnR>
                      <a:noFill/>
                    </a:lnR>
                    <a:lnT>
                      <a:noFill/>
                    </a:lnT>
                    <a:lnB>
                      <a:noFill/>
                    </a:lnB>
                  </a:tcPr>
                </a:tc>
                <a:tc>
                  <a:txBody>
                    <a:bodyPr/>
                    <a:lstStyle/>
                    <a:p>
                      <a:pPr fontAlgn="base"/>
                      <a:r>
                        <a:rPr lang="en-GB" sz="500">
                          <a:effectLst/>
                          <a:latin typeface="inherit"/>
                        </a:rPr>
                        <a:t> </a:t>
                      </a:r>
                    </a:p>
                  </a:txBody>
                  <a:tcPr marL="0" marR="0" marT="0" marB="0">
                    <a:lnL>
                      <a:noFill/>
                    </a:lnL>
                    <a:lnR>
                      <a:noFill/>
                    </a:lnR>
                    <a:lnT>
                      <a:noFill/>
                    </a:lnT>
                    <a:lnB>
                      <a:noFill/>
                    </a:lnB>
                  </a:tcPr>
                </a:tc>
                <a:tc>
                  <a:txBody>
                    <a:bodyPr/>
                    <a:lstStyle/>
                    <a:p>
                      <a:pPr fontAlgn="base"/>
                      <a:r>
                        <a:rPr lang="en-GB" sz="500">
                          <a:effectLst/>
                          <a:latin typeface="inherit"/>
                        </a:rPr>
                        <a:t> </a:t>
                      </a:r>
                    </a:p>
                  </a:txBody>
                  <a:tcPr marL="0" marR="0" marT="0" marB="0">
                    <a:lnL>
                      <a:noFill/>
                    </a:lnL>
                    <a:lnR>
                      <a:noFill/>
                    </a:lnR>
                    <a:lnT>
                      <a:noFill/>
                    </a:lnT>
                    <a:lnB>
                      <a:noFill/>
                    </a:lnB>
                  </a:tcPr>
                </a:tc>
                <a:extLst>
                  <a:ext uri="{0D108BD9-81ED-4DB2-BD59-A6C34878D82A}">
                    <a16:rowId xmlns:a16="http://schemas.microsoft.com/office/drawing/2014/main" val="4191910988"/>
                  </a:ext>
                </a:extLst>
              </a:tr>
              <a:tr h="870268">
                <a:tc>
                  <a:txBody>
                    <a:bodyPr/>
                    <a:lstStyle/>
                    <a:p>
                      <a:pPr fontAlgn="base"/>
                      <a:r>
                        <a:rPr lang="en-GB" sz="500">
                          <a:effectLst/>
                          <a:latin typeface="inherit"/>
                        </a:rPr>
                        <a:t>Child (5-16)</a:t>
                      </a:r>
                    </a:p>
                  </a:txBody>
                  <a:tcPr marL="0" marR="0" marT="0" marB="0">
                    <a:lnL>
                      <a:noFill/>
                    </a:lnL>
                    <a:lnR>
                      <a:noFill/>
                    </a:lnR>
                    <a:lnT>
                      <a:noFill/>
                    </a:lnT>
                    <a:lnB>
                      <a:noFill/>
                    </a:lnB>
                  </a:tcPr>
                </a:tc>
                <a:tc>
                  <a:txBody>
                    <a:bodyPr/>
                    <a:lstStyle/>
                    <a:p>
                      <a:pPr fontAlgn="base"/>
                      <a:r>
                        <a:rPr lang="en-GB" sz="500">
                          <a:effectLst/>
                          <a:latin typeface="inherit"/>
                        </a:rPr>
                        <a:t>£5.50</a:t>
                      </a:r>
                    </a:p>
                  </a:txBody>
                  <a:tcPr marL="0" marR="0" marT="0" marB="0">
                    <a:lnL>
                      <a:noFill/>
                    </a:lnL>
                    <a:lnR>
                      <a:noFill/>
                    </a:lnR>
                    <a:lnT>
                      <a:noFill/>
                    </a:lnT>
                    <a:lnB>
                      <a:noFill/>
                    </a:lnB>
                  </a:tcPr>
                </a:tc>
                <a:tc>
                  <a:txBody>
                    <a:bodyPr/>
                    <a:lstStyle/>
                    <a:p>
                      <a:pPr fontAlgn="base"/>
                      <a:r>
                        <a:rPr lang="en-GB" sz="500">
                          <a:effectLst/>
                          <a:latin typeface="inherit"/>
                        </a:rPr>
                        <a:t>£5.00</a:t>
                      </a:r>
                    </a:p>
                  </a:txBody>
                  <a:tcPr marL="0" marR="0" marT="0" marB="0">
                    <a:lnL>
                      <a:noFill/>
                    </a:lnL>
                    <a:lnR>
                      <a:noFill/>
                    </a:lnR>
                    <a:lnT>
                      <a:noFill/>
                    </a:lnT>
                    <a:lnB>
                      <a:noFill/>
                    </a:lnB>
                  </a:tcPr>
                </a:tc>
                <a:tc>
                  <a:txBody>
                    <a:bodyPr/>
                    <a:lstStyle/>
                    <a:p>
                      <a:pPr fontAlgn="base"/>
                      <a:r>
                        <a:rPr lang="en-GB" sz="500">
                          <a:effectLst/>
                          <a:latin typeface="inherit"/>
                        </a:rPr>
                        <a:t> </a:t>
                      </a:r>
                    </a:p>
                  </a:txBody>
                  <a:tcPr marL="0" marR="0" marT="0" marB="0">
                    <a:lnL>
                      <a:noFill/>
                    </a:lnL>
                    <a:lnR>
                      <a:noFill/>
                    </a:lnR>
                    <a:lnT>
                      <a:noFill/>
                    </a:lnT>
                    <a:lnB>
                      <a:noFill/>
                    </a:lnB>
                  </a:tcPr>
                </a:tc>
                <a:tc>
                  <a:txBody>
                    <a:bodyPr/>
                    <a:lstStyle/>
                    <a:p>
                      <a:pPr fontAlgn="base"/>
                      <a:r>
                        <a:rPr lang="en-GB" sz="500">
                          <a:effectLst/>
                          <a:latin typeface="inherit"/>
                        </a:rPr>
                        <a:t> </a:t>
                      </a:r>
                    </a:p>
                  </a:txBody>
                  <a:tcPr marL="0" marR="0" marT="0" marB="0">
                    <a:lnL>
                      <a:noFill/>
                    </a:lnL>
                    <a:lnR>
                      <a:noFill/>
                    </a:lnR>
                    <a:lnT>
                      <a:noFill/>
                    </a:lnT>
                    <a:lnB>
                      <a:noFill/>
                    </a:lnB>
                  </a:tcPr>
                </a:tc>
                <a:extLst>
                  <a:ext uri="{0D108BD9-81ED-4DB2-BD59-A6C34878D82A}">
                    <a16:rowId xmlns:a16="http://schemas.microsoft.com/office/drawing/2014/main" val="621215195"/>
                  </a:ext>
                </a:extLst>
              </a:tr>
              <a:tr h="870268">
                <a:tc>
                  <a:txBody>
                    <a:bodyPr/>
                    <a:lstStyle/>
                    <a:p>
                      <a:pPr fontAlgn="base"/>
                      <a:r>
                        <a:rPr lang="en-GB" sz="500">
                          <a:effectLst/>
                          <a:latin typeface="inherit"/>
                        </a:rPr>
                        <a:t>Child (0-4)</a:t>
                      </a:r>
                    </a:p>
                  </a:txBody>
                  <a:tcPr marL="0" marR="0" marT="0" marB="0">
                    <a:lnL>
                      <a:noFill/>
                    </a:lnL>
                    <a:lnR>
                      <a:noFill/>
                    </a:lnR>
                    <a:lnT>
                      <a:noFill/>
                    </a:lnT>
                    <a:lnB>
                      <a:noFill/>
                    </a:lnB>
                  </a:tcPr>
                </a:tc>
                <a:tc>
                  <a:txBody>
                    <a:bodyPr/>
                    <a:lstStyle/>
                    <a:p>
                      <a:pPr fontAlgn="base"/>
                      <a:r>
                        <a:rPr lang="en-GB" sz="500">
                          <a:effectLst/>
                          <a:latin typeface="inherit"/>
                        </a:rPr>
                        <a:t>FREE</a:t>
                      </a:r>
                    </a:p>
                  </a:txBody>
                  <a:tcPr marL="0" marR="0" marT="0" marB="0">
                    <a:lnL>
                      <a:noFill/>
                    </a:lnL>
                    <a:lnR>
                      <a:noFill/>
                    </a:lnR>
                    <a:lnT>
                      <a:noFill/>
                    </a:lnT>
                    <a:lnB>
                      <a:noFill/>
                    </a:lnB>
                  </a:tcPr>
                </a:tc>
                <a:tc>
                  <a:txBody>
                    <a:bodyPr/>
                    <a:lstStyle/>
                    <a:p>
                      <a:pPr fontAlgn="base"/>
                      <a:r>
                        <a:rPr lang="en-GB" sz="500">
                          <a:effectLst/>
                          <a:latin typeface="inherit"/>
                        </a:rPr>
                        <a:t>FREE</a:t>
                      </a:r>
                    </a:p>
                  </a:txBody>
                  <a:tcPr marL="0" marR="0" marT="0" marB="0">
                    <a:lnL>
                      <a:noFill/>
                    </a:lnL>
                    <a:lnR>
                      <a:noFill/>
                    </a:lnR>
                    <a:lnT>
                      <a:noFill/>
                    </a:lnT>
                    <a:lnB>
                      <a:noFill/>
                    </a:lnB>
                  </a:tcPr>
                </a:tc>
                <a:tc>
                  <a:txBody>
                    <a:bodyPr/>
                    <a:lstStyle/>
                    <a:p>
                      <a:pPr fontAlgn="base"/>
                      <a:r>
                        <a:rPr lang="en-GB" sz="500">
                          <a:effectLst/>
                          <a:latin typeface="inherit"/>
                        </a:rPr>
                        <a:t> </a:t>
                      </a:r>
                    </a:p>
                  </a:txBody>
                  <a:tcPr marL="0" marR="0" marT="0" marB="0">
                    <a:lnL>
                      <a:noFill/>
                    </a:lnL>
                    <a:lnR>
                      <a:noFill/>
                    </a:lnR>
                    <a:lnT>
                      <a:noFill/>
                    </a:lnT>
                    <a:lnB>
                      <a:noFill/>
                    </a:lnB>
                  </a:tcPr>
                </a:tc>
                <a:tc>
                  <a:txBody>
                    <a:bodyPr/>
                    <a:lstStyle/>
                    <a:p>
                      <a:pPr fontAlgn="base"/>
                      <a:r>
                        <a:rPr lang="en-GB" sz="500">
                          <a:effectLst/>
                          <a:latin typeface="inherit"/>
                        </a:rPr>
                        <a:t> </a:t>
                      </a:r>
                    </a:p>
                  </a:txBody>
                  <a:tcPr marL="0" marR="0" marT="0" marB="0">
                    <a:lnL>
                      <a:noFill/>
                    </a:lnL>
                    <a:lnR>
                      <a:noFill/>
                    </a:lnR>
                    <a:lnT>
                      <a:noFill/>
                    </a:lnT>
                    <a:lnB>
                      <a:noFill/>
                    </a:lnB>
                  </a:tcPr>
                </a:tc>
                <a:extLst>
                  <a:ext uri="{0D108BD9-81ED-4DB2-BD59-A6C34878D82A}">
                    <a16:rowId xmlns:a16="http://schemas.microsoft.com/office/drawing/2014/main" val="2558607411"/>
                  </a:ext>
                </a:extLst>
              </a:tr>
              <a:tr h="870268">
                <a:tc>
                  <a:txBody>
                    <a:bodyPr/>
                    <a:lstStyle/>
                    <a:p>
                      <a:pPr fontAlgn="base"/>
                      <a:r>
                        <a:rPr lang="en-GB" sz="500">
                          <a:effectLst/>
                          <a:latin typeface="inherit"/>
                        </a:rPr>
                        <a:t>Family</a:t>
                      </a:r>
                    </a:p>
                  </a:txBody>
                  <a:tcPr marL="0" marR="0" marT="0" marB="0">
                    <a:lnL>
                      <a:noFill/>
                    </a:lnL>
                    <a:lnR>
                      <a:noFill/>
                    </a:lnR>
                    <a:lnT>
                      <a:noFill/>
                    </a:lnT>
                    <a:lnB>
                      <a:noFill/>
                    </a:lnB>
                  </a:tcPr>
                </a:tc>
                <a:tc>
                  <a:txBody>
                    <a:bodyPr/>
                    <a:lstStyle/>
                    <a:p>
                      <a:pPr fontAlgn="base"/>
                      <a:r>
                        <a:rPr lang="en-GB" sz="500">
                          <a:effectLst/>
                          <a:latin typeface="inherit"/>
                        </a:rPr>
                        <a:t>£36.30</a:t>
                      </a:r>
                    </a:p>
                  </a:txBody>
                  <a:tcPr marL="0" marR="0" marT="0" marB="0">
                    <a:lnL>
                      <a:noFill/>
                    </a:lnL>
                    <a:lnR>
                      <a:noFill/>
                    </a:lnR>
                    <a:lnT>
                      <a:noFill/>
                    </a:lnT>
                    <a:lnB>
                      <a:noFill/>
                    </a:lnB>
                  </a:tcPr>
                </a:tc>
                <a:tc>
                  <a:txBody>
                    <a:bodyPr/>
                    <a:lstStyle/>
                    <a:p>
                      <a:endParaRPr lang="en-GB" sz="500"/>
                    </a:p>
                  </a:txBody>
                  <a:tcPr marL="24077" marR="24077" marT="12038" marB="12038">
                    <a:lnL>
                      <a:noFill/>
                    </a:lnL>
                    <a:lnT>
                      <a:noFill/>
                    </a:lnT>
                  </a:tcPr>
                </a:tc>
                <a:tc>
                  <a:txBody>
                    <a:bodyPr/>
                    <a:lstStyle/>
                    <a:p>
                      <a:endParaRPr lang="en-GB" sz="500"/>
                    </a:p>
                  </a:txBody>
                  <a:tcPr marL="24077" marR="24077" marT="12038" marB="12038">
                    <a:lnT>
                      <a:noFill/>
                    </a:lnT>
                  </a:tcPr>
                </a:tc>
                <a:tc>
                  <a:txBody>
                    <a:bodyPr/>
                    <a:lstStyle/>
                    <a:p>
                      <a:endParaRPr lang="en-GB" sz="500" dirty="0"/>
                    </a:p>
                  </a:txBody>
                  <a:tcPr marL="24077" marR="24077" marT="12038" marB="12038">
                    <a:lnT>
                      <a:noFill/>
                    </a:lnT>
                  </a:tcPr>
                </a:tc>
                <a:extLst>
                  <a:ext uri="{0D108BD9-81ED-4DB2-BD59-A6C34878D82A}">
                    <a16:rowId xmlns:a16="http://schemas.microsoft.com/office/drawing/2014/main" val="3151237942"/>
                  </a:ext>
                </a:extLst>
              </a:tr>
            </a:tbl>
          </a:graphicData>
        </a:graphic>
      </p:graphicFrame>
    </p:spTree>
    <p:extLst>
      <p:ext uri="{BB962C8B-B14F-4D97-AF65-F5344CB8AC3E}">
        <p14:creationId xmlns:p14="http://schemas.microsoft.com/office/powerpoint/2010/main" val="230392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5" name="Rectangle 64">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190CD-C267-4180-867E-D028833DBC3F}"/>
              </a:ext>
            </a:extLst>
          </p:cNvPr>
          <p:cNvSpPr>
            <a:spLocks noGrp="1"/>
          </p:cNvSpPr>
          <p:nvPr>
            <p:ph type="title"/>
          </p:nvPr>
        </p:nvSpPr>
        <p:spPr>
          <a:xfrm>
            <a:off x="629328" y="464408"/>
            <a:ext cx="3924375" cy="1642533"/>
          </a:xfrm>
        </p:spPr>
        <p:txBody>
          <a:bodyPr vert="horz" lIns="91440" tIns="45720" rIns="91440" bIns="45720" rtlCol="0" anchor="b">
            <a:normAutofit/>
          </a:bodyPr>
          <a:lstStyle/>
          <a:p>
            <a:pPr>
              <a:lnSpc>
                <a:spcPct val="90000"/>
              </a:lnSpc>
            </a:pPr>
            <a:r>
              <a:rPr lang="en-US" sz="5200" u="sng" dirty="0" err="1"/>
              <a:t>Aln</a:t>
            </a:r>
            <a:r>
              <a:rPr lang="en-US" sz="5200" u="sng" dirty="0"/>
              <a:t> Valley Railway</a:t>
            </a:r>
          </a:p>
        </p:txBody>
      </p:sp>
      <p:sp>
        <p:nvSpPr>
          <p:cNvPr id="6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rgbClr val="87BDFA"/>
          </a:solidFill>
          <a:ln w="38100" cap="rnd">
            <a:solidFill>
              <a:srgbClr val="87BDF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BB4E687-D12F-4817-BF9C-A8099CDFDD81}"/>
              </a:ext>
            </a:extLst>
          </p:cNvPr>
          <p:cNvSpPr>
            <a:spLocks noGrp="1"/>
          </p:cNvSpPr>
          <p:nvPr>
            <p:ph type="body" sz="half" idx="2"/>
          </p:nvPr>
        </p:nvSpPr>
        <p:spPr>
          <a:xfrm>
            <a:off x="629490" y="2741264"/>
            <a:ext cx="3928092" cy="3652328"/>
          </a:xfrm>
        </p:spPr>
        <p:txBody>
          <a:bodyPr vert="horz" lIns="91440" tIns="45720" rIns="91440" bIns="45720" rtlCol="0">
            <a:normAutofit/>
          </a:bodyPr>
          <a:lstStyle/>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The </a:t>
            </a:r>
            <a:r>
              <a:rPr lang="en-US" sz="1400" dirty="0" err="1">
                <a:latin typeface="Arial" panose="020B0604020202020204" pitchFamily="34" charset="0"/>
                <a:cs typeface="Arial" panose="020B0604020202020204" pitchFamily="34" charset="0"/>
              </a:rPr>
              <a:t>Aln</a:t>
            </a:r>
            <a:r>
              <a:rPr lang="en-US" sz="1400" dirty="0">
                <a:latin typeface="Arial" panose="020B0604020202020204" pitchFamily="34" charset="0"/>
                <a:cs typeface="Arial" panose="020B0604020202020204" pitchFamily="34" charset="0"/>
              </a:rPr>
              <a:t> Valley Railway has re-opened the branch railway line which ran from Alnmouth on the Edinburgh to London main line up to </a:t>
            </a:r>
            <a:r>
              <a:rPr lang="en-US" sz="1400" dirty="0" err="1">
                <a:latin typeface="Arial" panose="020B0604020202020204" pitchFamily="34" charset="0"/>
                <a:cs typeface="Arial" panose="020B0604020202020204" pitchFamily="34" charset="0"/>
              </a:rPr>
              <a:t>Alnwick</a:t>
            </a:r>
            <a:r>
              <a:rPr lang="en-US" sz="1400" dirty="0">
                <a:latin typeface="Arial" panose="020B0604020202020204" pitchFamily="34" charset="0"/>
                <a:cs typeface="Arial" panose="020B0604020202020204" pitchFamily="34" charset="0"/>
              </a:rPr>
              <a:t>. Lionheart Station.</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Rides are available at modest fares for short trips in a fully restored carriage behind a steam locomotive, or brake van rides hauled by diesel or on BUZZ, the Wickham trolley. The Buffet Stop cafe is open for teas, coffees, traybakes and sandwiches.</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Open 10.30 – 4.30 on operating days (full list on website) Special events featured throughout the year.</a:t>
            </a:r>
          </a:p>
        </p:txBody>
      </p:sp>
      <p:pic>
        <p:nvPicPr>
          <p:cNvPr id="27" name="Picture 26" descr="A steam engine is sitting on a train track&#10;&#10;Description automatically generated">
            <a:extLst>
              <a:ext uri="{FF2B5EF4-FFF2-40B4-BE49-F238E27FC236}">
                <a16:creationId xmlns:a16="http://schemas.microsoft.com/office/drawing/2014/main" id="{E48ECF37-B6A3-473D-9A5D-4444D9737F71}"/>
              </a:ext>
            </a:extLst>
          </p:cNvPr>
          <p:cNvPicPr>
            <a:picLocks noChangeAspect="1"/>
          </p:cNvPicPr>
          <p:nvPr/>
        </p:nvPicPr>
        <p:blipFill rotWithShape="1">
          <a:blip r:embed="rId2">
            <a:extLst>
              <a:ext uri="{28A0092B-C50C-407E-A947-70E740481C1C}">
                <a14:useLocalDpi xmlns:a14="http://schemas.microsoft.com/office/drawing/2010/main" val="0"/>
              </a:ext>
            </a:extLst>
          </a:blip>
          <a:srcRect t="31955" r="-4" b="6105"/>
          <a:stretch/>
        </p:blipFill>
        <p:spPr>
          <a:xfrm>
            <a:off x="5376647"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p:spPr>
      </p:pic>
      <p:pic>
        <p:nvPicPr>
          <p:cNvPr id="31" name="Picture 30" descr="A close up of a map&#10;&#10;Description automatically generated">
            <a:extLst>
              <a:ext uri="{FF2B5EF4-FFF2-40B4-BE49-F238E27FC236}">
                <a16:creationId xmlns:a16="http://schemas.microsoft.com/office/drawing/2014/main" id="{B6D4587E-9580-4212-9939-B10B44731B9D}"/>
              </a:ext>
            </a:extLst>
          </p:cNvPr>
          <p:cNvPicPr>
            <a:picLocks noChangeAspect="1"/>
          </p:cNvPicPr>
          <p:nvPr/>
        </p:nvPicPr>
        <p:blipFill rotWithShape="1">
          <a:blip r:embed="rId3">
            <a:extLst>
              <a:ext uri="{28A0092B-C50C-407E-A947-70E740481C1C}">
                <a14:useLocalDpi xmlns:a14="http://schemas.microsoft.com/office/drawing/2010/main" val="0"/>
              </a:ext>
            </a:extLst>
          </a:blip>
          <a:srcRect l="10904" r="36156" b="-1"/>
          <a:stretch/>
        </p:blipFill>
        <p:spPr>
          <a:xfrm>
            <a:off x="8344950" y="453324"/>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p:spPr>
      </p:pic>
      <p:pic>
        <p:nvPicPr>
          <p:cNvPr id="25" name="Picture Placeholder 24" descr="A picture containing drawing&#10;&#10;Description automatically generated">
            <a:extLst>
              <a:ext uri="{FF2B5EF4-FFF2-40B4-BE49-F238E27FC236}">
                <a16:creationId xmlns:a16="http://schemas.microsoft.com/office/drawing/2014/main" id="{ECB65101-E7DD-4F99-96DF-75DACE610730}"/>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6333" r="1096" b="-1"/>
          <a:stretch/>
        </p:blipFill>
        <p:spPr>
          <a:xfrm>
            <a:off x="5371394" y="3215683"/>
            <a:ext cx="2809123" cy="3034623"/>
          </a:xfrm>
          <a:custGeom>
            <a:avLst/>
            <a:gdLst/>
            <a:ahLst/>
            <a:cxnLst/>
            <a:rect l="l" t="t" r="r" b="b"/>
            <a:pathLst>
              <a:path w="2809123" h="3034623">
                <a:moveTo>
                  <a:pt x="909359" y="1412"/>
                </a:moveTo>
                <a:cubicBezTo>
                  <a:pt x="958144" y="-855"/>
                  <a:pt x="1007041" y="-392"/>
                  <a:pt x="1055844" y="2812"/>
                </a:cubicBezTo>
                <a:cubicBezTo>
                  <a:pt x="1188892" y="11671"/>
                  <a:pt x="1321724" y="23752"/>
                  <a:pt x="1455098" y="27433"/>
                </a:cubicBezTo>
                <a:cubicBezTo>
                  <a:pt x="1585007" y="30886"/>
                  <a:pt x="1714916" y="19724"/>
                  <a:pt x="1844174" y="11211"/>
                </a:cubicBezTo>
                <a:cubicBezTo>
                  <a:pt x="2032760" y="-1215"/>
                  <a:pt x="2221452" y="7644"/>
                  <a:pt x="2410145" y="15353"/>
                </a:cubicBezTo>
                <a:cubicBezTo>
                  <a:pt x="2481555" y="18287"/>
                  <a:pt x="2552964" y="17014"/>
                  <a:pt x="2624374" y="15060"/>
                </a:cubicBezTo>
                <a:lnTo>
                  <a:pt x="2784992" y="11774"/>
                </a:lnTo>
                <a:lnTo>
                  <a:pt x="2785432" y="38761"/>
                </a:lnTo>
                <a:cubicBezTo>
                  <a:pt x="2800584" y="206742"/>
                  <a:pt x="2808948" y="374831"/>
                  <a:pt x="2808827" y="543247"/>
                </a:cubicBezTo>
                <a:cubicBezTo>
                  <a:pt x="2810305" y="612173"/>
                  <a:pt x="2806257" y="681111"/>
                  <a:pt x="2796705" y="749514"/>
                </a:cubicBezTo>
                <a:cubicBezTo>
                  <a:pt x="2780583" y="847684"/>
                  <a:pt x="2768461" y="946836"/>
                  <a:pt x="2778522" y="1046533"/>
                </a:cubicBezTo>
                <a:cubicBezTo>
                  <a:pt x="2785553" y="1115252"/>
                  <a:pt x="2789675" y="1183862"/>
                  <a:pt x="2789432" y="1252908"/>
                </a:cubicBezTo>
                <a:cubicBezTo>
                  <a:pt x="2789432" y="1411618"/>
                  <a:pt x="2787978" y="1570434"/>
                  <a:pt x="2791008" y="1729144"/>
                </a:cubicBezTo>
                <a:cubicBezTo>
                  <a:pt x="2793675" y="1870399"/>
                  <a:pt x="2799493" y="2011110"/>
                  <a:pt x="2784826" y="2152475"/>
                </a:cubicBezTo>
                <a:cubicBezTo>
                  <a:pt x="2763249" y="2361141"/>
                  <a:pt x="2770159" y="2570898"/>
                  <a:pt x="2772704" y="2780218"/>
                </a:cubicBezTo>
                <a:lnTo>
                  <a:pt x="2785201" y="3024103"/>
                </a:lnTo>
                <a:lnTo>
                  <a:pt x="2729575" y="3019707"/>
                </a:lnTo>
                <a:cubicBezTo>
                  <a:pt x="2664468" y="3010397"/>
                  <a:pt x="2600011" y="3001566"/>
                  <a:pt x="2534253" y="3013501"/>
                </a:cubicBezTo>
                <a:cubicBezTo>
                  <a:pt x="2505606" y="3018752"/>
                  <a:pt x="2476698" y="3022690"/>
                  <a:pt x="2447790" y="3025435"/>
                </a:cubicBezTo>
                <a:cubicBezTo>
                  <a:pt x="2373985" y="3030901"/>
                  <a:pt x="2299762" y="3028945"/>
                  <a:pt x="2226426" y="3019587"/>
                </a:cubicBezTo>
                <a:cubicBezTo>
                  <a:pt x="2141266" y="3010636"/>
                  <a:pt x="2055584" y="3025196"/>
                  <a:pt x="1970684" y="3013262"/>
                </a:cubicBezTo>
                <a:cubicBezTo>
                  <a:pt x="1902309" y="3004788"/>
                  <a:pt x="1833021" y="3004466"/>
                  <a:pt x="1764554" y="3012307"/>
                </a:cubicBezTo>
                <a:cubicBezTo>
                  <a:pt x="1635120" y="3026413"/>
                  <a:pt x="1504268" y="3025530"/>
                  <a:pt x="1375082" y="3009682"/>
                </a:cubicBezTo>
                <a:cubicBezTo>
                  <a:pt x="1299687" y="2999895"/>
                  <a:pt x="1222081" y="2994286"/>
                  <a:pt x="1148118" y="3011830"/>
                </a:cubicBezTo>
                <a:cubicBezTo>
                  <a:pt x="974281" y="3053123"/>
                  <a:pt x="800184" y="3029015"/>
                  <a:pt x="627259" y="3011830"/>
                </a:cubicBezTo>
                <a:cubicBezTo>
                  <a:pt x="534391" y="3001387"/>
                  <a:pt x="440493" y="3001148"/>
                  <a:pt x="347559" y="3011113"/>
                </a:cubicBezTo>
                <a:cubicBezTo>
                  <a:pt x="278929" y="3019957"/>
                  <a:pt x="209866" y="3025232"/>
                  <a:pt x="140699" y="3026927"/>
                </a:cubicBezTo>
                <a:lnTo>
                  <a:pt x="44501" y="3024299"/>
                </a:lnTo>
                <a:lnTo>
                  <a:pt x="26973" y="2893528"/>
                </a:lnTo>
                <a:cubicBezTo>
                  <a:pt x="-4174" y="2764506"/>
                  <a:pt x="-10619" y="2635110"/>
                  <a:pt x="19693" y="2504963"/>
                </a:cubicBezTo>
                <a:cubicBezTo>
                  <a:pt x="48311" y="2384006"/>
                  <a:pt x="46914" y="2257385"/>
                  <a:pt x="15637" y="2137152"/>
                </a:cubicBezTo>
                <a:cubicBezTo>
                  <a:pt x="8714" y="2106022"/>
                  <a:pt x="4478" y="2074304"/>
                  <a:pt x="2986" y="2042386"/>
                </a:cubicBezTo>
                <a:cubicBezTo>
                  <a:pt x="-6442" y="1925867"/>
                  <a:pt x="9430" y="1810973"/>
                  <a:pt x="22676" y="1695829"/>
                </a:cubicBezTo>
                <a:cubicBezTo>
                  <a:pt x="31508" y="1622442"/>
                  <a:pt x="44993" y="1548304"/>
                  <a:pt x="22676" y="1475668"/>
                </a:cubicBezTo>
                <a:cubicBezTo>
                  <a:pt x="7389" y="1425047"/>
                  <a:pt x="3989" y="1371313"/>
                  <a:pt x="12773" y="1319017"/>
                </a:cubicBezTo>
                <a:cubicBezTo>
                  <a:pt x="27582" y="1226202"/>
                  <a:pt x="30672" y="1131749"/>
                  <a:pt x="21961" y="1038096"/>
                </a:cubicBezTo>
                <a:cubicBezTo>
                  <a:pt x="16209" y="976348"/>
                  <a:pt x="17092" y="914112"/>
                  <a:pt x="24587" y="852564"/>
                </a:cubicBezTo>
                <a:cubicBezTo>
                  <a:pt x="34491" y="769801"/>
                  <a:pt x="49886" y="685536"/>
                  <a:pt x="31150" y="602524"/>
                </a:cubicBezTo>
                <a:cubicBezTo>
                  <a:pt x="1315" y="470626"/>
                  <a:pt x="7282" y="338854"/>
                  <a:pt x="19217" y="205958"/>
                </a:cubicBezTo>
                <a:cubicBezTo>
                  <a:pt x="23692" y="156512"/>
                  <a:pt x="28406" y="106785"/>
                  <a:pt x="29763" y="56918"/>
                </a:cubicBezTo>
                <a:lnTo>
                  <a:pt x="29335" y="22484"/>
                </a:lnTo>
                <a:lnTo>
                  <a:pt x="182423" y="11326"/>
                </a:lnTo>
                <a:cubicBezTo>
                  <a:pt x="307134" y="-180"/>
                  <a:pt x="431415" y="11326"/>
                  <a:pt x="556126" y="18689"/>
                </a:cubicBezTo>
                <a:cubicBezTo>
                  <a:pt x="625195" y="22602"/>
                  <a:pt x="694588" y="27319"/>
                  <a:pt x="763549" y="16388"/>
                </a:cubicBezTo>
                <a:cubicBezTo>
                  <a:pt x="811902" y="8674"/>
                  <a:pt x="860574" y="3678"/>
                  <a:pt x="909359" y="1412"/>
                </a:cubicBezTo>
                <a:close/>
              </a:path>
            </a:pathLst>
          </a:custGeom>
        </p:spPr>
      </p:pic>
      <p:pic>
        <p:nvPicPr>
          <p:cNvPr id="29" name="Picture 28" descr="A steam engine is sitting on a train track&#10;&#10;Description automatically generated">
            <a:extLst>
              <a:ext uri="{FF2B5EF4-FFF2-40B4-BE49-F238E27FC236}">
                <a16:creationId xmlns:a16="http://schemas.microsoft.com/office/drawing/2014/main" id="{0083B721-793E-46AB-BD84-E125129CC6AD}"/>
              </a:ext>
            </a:extLst>
          </p:cNvPr>
          <p:cNvPicPr>
            <a:picLocks noChangeAspect="1"/>
          </p:cNvPicPr>
          <p:nvPr/>
        </p:nvPicPr>
        <p:blipFill rotWithShape="1">
          <a:blip r:embed="rId5">
            <a:extLst>
              <a:ext uri="{28A0092B-C50C-407E-A947-70E740481C1C}">
                <a14:useLocalDpi xmlns:a14="http://schemas.microsoft.com/office/drawing/2010/main" val="0"/>
              </a:ext>
            </a:extLst>
          </a:blip>
          <a:srcRect t="8494" r="-2" b="263"/>
          <a:stretch/>
        </p:blipFill>
        <p:spPr>
          <a:xfrm>
            <a:off x="8350555" y="4171427"/>
            <a:ext cx="3434858" cy="2084130"/>
          </a:xfrm>
          <a:custGeom>
            <a:avLst/>
            <a:gdLst/>
            <a:ahLst/>
            <a:cxnLst/>
            <a:rect l="l" t="t" r="r" b="b"/>
            <a:pathLst>
              <a:path w="3434858" h="2084130">
                <a:moveTo>
                  <a:pt x="1225971" y="1141"/>
                </a:moveTo>
                <a:cubicBezTo>
                  <a:pt x="1283624" y="3345"/>
                  <a:pt x="1341187" y="8746"/>
                  <a:pt x="1398467" y="17334"/>
                </a:cubicBezTo>
                <a:cubicBezTo>
                  <a:pt x="1484331" y="31639"/>
                  <a:pt x="1570921" y="22789"/>
                  <a:pt x="1657200" y="16728"/>
                </a:cubicBezTo>
                <a:cubicBezTo>
                  <a:pt x="1761649" y="9334"/>
                  <a:pt x="1865993" y="5334"/>
                  <a:pt x="1970648" y="17456"/>
                </a:cubicBezTo>
                <a:cubicBezTo>
                  <a:pt x="2045091" y="26183"/>
                  <a:pt x="2119948" y="18061"/>
                  <a:pt x="2194600" y="13213"/>
                </a:cubicBezTo>
                <a:cubicBezTo>
                  <a:pt x="2272509" y="6910"/>
                  <a:pt x="2350711" y="6910"/>
                  <a:pt x="2428622" y="13213"/>
                </a:cubicBezTo>
                <a:cubicBezTo>
                  <a:pt x="2499846" y="19540"/>
                  <a:pt x="2571412" y="18037"/>
                  <a:pt x="2642398" y="8727"/>
                </a:cubicBezTo>
                <a:cubicBezTo>
                  <a:pt x="2725458" y="-1455"/>
                  <a:pt x="2808518" y="6424"/>
                  <a:pt x="2891579" y="13819"/>
                </a:cubicBezTo>
                <a:cubicBezTo>
                  <a:pt x="3037765" y="27031"/>
                  <a:pt x="3183847" y="21092"/>
                  <a:pt x="3329721" y="11394"/>
                </a:cubicBezTo>
                <a:lnTo>
                  <a:pt x="3422995" y="10092"/>
                </a:lnTo>
                <a:lnTo>
                  <a:pt x="3423106" y="30386"/>
                </a:lnTo>
                <a:cubicBezTo>
                  <a:pt x="3435867" y="237971"/>
                  <a:pt x="3438238" y="446198"/>
                  <a:pt x="3430208" y="654090"/>
                </a:cubicBezTo>
                <a:cubicBezTo>
                  <a:pt x="3423106" y="827990"/>
                  <a:pt x="3429304" y="1002474"/>
                  <a:pt x="3417295" y="1176228"/>
                </a:cubicBezTo>
                <a:cubicBezTo>
                  <a:pt x="3411355" y="1261425"/>
                  <a:pt x="3404770" y="1348083"/>
                  <a:pt x="3419490" y="1431526"/>
                </a:cubicBezTo>
                <a:cubicBezTo>
                  <a:pt x="3444413" y="1572253"/>
                  <a:pt x="3430724" y="1710643"/>
                  <a:pt x="3415229" y="1849910"/>
                </a:cubicBezTo>
                <a:cubicBezTo>
                  <a:pt x="3410101" y="1894678"/>
                  <a:pt x="3408864" y="1939801"/>
                  <a:pt x="3411481" y="1984635"/>
                </a:cubicBezTo>
                <a:lnTo>
                  <a:pt x="3420281" y="2045052"/>
                </a:lnTo>
                <a:lnTo>
                  <a:pt x="3334389" y="2032837"/>
                </a:lnTo>
                <a:cubicBezTo>
                  <a:pt x="3297879" y="2029644"/>
                  <a:pt x="3261227" y="2028419"/>
                  <a:pt x="3224622" y="2029160"/>
                </a:cubicBezTo>
                <a:cubicBezTo>
                  <a:pt x="3151412" y="2030641"/>
                  <a:pt x="3078391" y="2039983"/>
                  <a:pt x="3007079" y="2057157"/>
                </a:cubicBezTo>
                <a:cubicBezTo>
                  <a:pt x="2872697" y="2088306"/>
                  <a:pt x="2737925" y="2094750"/>
                  <a:pt x="2602371" y="2064436"/>
                </a:cubicBezTo>
                <a:cubicBezTo>
                  <a:pt x="2476389" y="2035818"/>
                  <a:pt x="2344507" y="2037215"/>
                  <a:pt x="2219280" y="2068494"/>
                </a:cubicBezTo>
                <a:cubicBezTo>
                  <a:pt x="2186857" y="2075416"/>
                  <a:pt x="2153821" y="2079653"/>
                  <a:pt x="2120577" y="2081145"/>
                </a:cubicBezTo>
                <a:cubicBezTo>
                  <a:pt x="1999217" y="2090573"/>
                  <a:pt x="1879549" y="2074701"/>
                  <a:pt x="1759622" y="2061453"/>
                </a:cubicBezTo>
                <a:cubicBezTo>
                  <a:pt x="1683186" y="2052622"/>
                  <a:pt x="1605969" y="2039136"/>
                  <a:pt x="1530313" y="2061453"/>
                </a:cubicBezTo>
                <a:cubicBezTo>
                  <a:pt x="1477590" y="2076742"/>
                  <a:pt x="1421623" y="2080142"/>
                  <a:pt x="1367155" y="2071358"/>
                </a:cubicBezTo>
                <a:cubicBezTo>
                  <a:pt x="1270484" y="2056548"/>
                  <a:pt x="1172107" y="2053457"/>
                  <a:pt x="1074563" y="2062169"/>
                </a:cubicBezTo>
                <a:cubicBezTo>
                  <a:pt x="1010251" y="2067921"/>
                  <a:pt x="945429" y="2067038"/>
                  <a:pt x="881325" y="2059543"/>
                </a:cubicBezTo>
                <a:cubicBezTo>
                  <a:pt x="795121" y="2049639"/>
                  <a:pt x="707357" y="2034243"/>
                  <a:pt x="620895" y="2052980"/>
                </a:cubicBezTo>
                <a:cubicBezTo>
                  <a:pt x="483518" y="2082816"/>
                  <a:pt x="346272" y="2076848"/>
                  <a:pt x="207854" y="2064914"/>
                </a:cubicBezTo>
                <a:cubicBezTo>
                  <a:pt x="156354" y="2060439"/>
                  <a:pt x="104562" y="2055725"/>
                  <a:pt x="52622" y="2054367"/>
                </a:cubicBezTo>
                <a:lnTo>
                  <a:pt x="12047" y="2054851"/>
                </a:lnTo>
                <a:lnTo>
                  <a:pt x="2957" y="1815310"/>
                </a:lnTo>
                <a:cubicBezTo>
                  <a:pt x="-270" y="1732929"/>
                  <a:pt x="-1846" y="1650548"/>
                  <a:pt x="3487" y="1568139"/>
                </a:cubicBezTo>
                <a:cubicBezTo>
                  <a:pt x="12457" y="1429500"/>
                  <a:pt x="20094" y="1290971"/>
                  <a:pt x="12700" y="1152224"/>
                </a:cubicBezTo>
                <a:cubicBezTo>
                  <a:pt x="7675" y="1076879"/>
                  <a:pt x="5703" y="1001421"/>
                  <a:pt x="6775" y="925999"/>
                </a:cubicBezTo>
                <a:lnTo>
                  <a:pt x="11863" y="832882"/>
                </a:lnTo>
                <a:lnTo>
                  <a:pt x="20970" y="766654"/>
                </a:lnTo>
                <a:lnTo>
                  <a:pt x="24654" y="677192"/>
                </a:lnTo>
                <a:lnTo>
                  <a:pt x="25185" y="676317"/>
                </a:lnTo>
                <a:lnTo>
                  <a:pt x="25185" y="665409"/>
                </a:lnTo>
                <a:lnTo>
                  <a:pt x="24741" y="664535"/>
                </a:lnTo>
                <a:lnTo>
                  <a:pt x="20970" y="572951"/>
                </a:lnTo>
                <a:lnTo>
                  <a:pt x="18150" y="552445"/>
                </a:lnTo>
                <a:lnTo>
                  <a:pt x="15972" y="515645"/>
                </a:lnTo>
                <a:cubicBezTo>
                  <a:pt x="2990" y="410624"/>
                  <a:pt x="-416" y="304831"/>
                  <a:pt x="5790" y="199319"/>
                </a:cubicBezTo>
                <a:lnTo>
                  <a:pt x="13901" y="9025"/>
                </a:lnTo>
                <a:lnTo>
                  <a:pt x="109477" y="8001"/>
                </a:lnTo>
                <a:cubicBezTo>
                  <a:pt x="187346" y="8970"/>
                  <a:pt x="265007" y="27152"/>
                  <a:pt x="343084" y="23759"/>
                </a:cubicBezTo>
                <a:cubicBezTo>
                  <a:pt x="579702" y="13819"/>
                  <a:pt x="816423" y="17092"/>
                  <a:pt x="1052937" y="4121"/>
                </a:cubicBezTo>
                <a:cubicBezTo>
                  <a:pt x="1110576" y="-73"/>
                  <a:pt x="1168318" y="-1064"/>
                  <a:pt x="1225971" y="1141"/>
                </a:cubicBezTo>
                <a:close/>
              </a:path>
            </a:pathLst>
          </a:custGeom>
        </p:spPr>
      </p:pic>
    </p:spTree>
    <p:extLst>
      <p:ext uri="{BB962C8B-B14F-4D97-AF65-F5344CB8AC3E}">
        <p14:creationId xmlns:p14="http://schemas.microsoft.com/office/powerpoint/2010/main" val="16363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3" name="Rectangle 57">
            <a:extLst>
              <a:ext uri="{FF2B5EF4-FFF2-40B4-BE49-F238E27FC236}">
                <a16:creationId xmlns:a16="http://schemas.microsoft.com/office/drawing/2014/main" id="{CD7D04EF-F1F2-401C-8841-426A1E8DE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5991D-0DF6-4A58-8DC1-628ABACFE9A2}"/>
              </a:ext>
            </a:extLst>
          </p:cNvPr>
          <p:cNvSpPr>
            <a:spLocks noGrp="1"/>
          </p:cNvSpPr>
          <p:nvPr>
            <p:ph type="title"/>
          </p:nvPr>
        </p:nvSpPr>
        <p:spPr>
          <a:xfrm>
            <a:off x="6874389" y="432877"/>
            <a:ext cx="4683319" cy="1978051"/>
          </a:xfrm>
        </p:spPr>
        <p:txBody>
          <a:bodyPr vert="horz" lIns="91440" tIns="45720" rIns="91440" bIns="45720" rtlCol="0" anchor="b">
            <a:normAutofit/>
          </a:bodyPr>
          <a:lstStyle/>
          <a:p>
            <a:r>
              <a:rPr lang="en-US" sz="5600" u="sng" dirty="0"/>
              <a:t>Barter Books</a:t>
            </a:r>
          </a:p>
        </p:txBody>
      </p:sp>
      <p:sp>
        <p:nvSpPr>
          <p:cNvPr id="6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3195" y="2576526"/>
            <a:ext cx="3776100" cy="27432"/>
          </a:xfrm>
          <a:custGeom>
            <a:avLst/>
            <a:gdLst>
              <a:gd name="connsiteX0" fmla="*/ 0 w 3776100"/>
              <a:gd name="connsiteY0" fmla="*/ 0 h 27432"/>
              <a:gd name="connsiteX1" fmla="*/ 704872 w 3776100"/>
              <a:gd name="connsiteY1" fmla="*/ 0 h 27432"/>
              <a:gd name="connsiteX2" fmla="*/ 1371983 w 3776100"/>
              <a:gd name="connsiteY2" fmla="*/ 0 h 27432"/>
              <a:gd name="connsiteX3" fmla="*/ 2039094 w 3776100"/>
              <a:gd name="connsiteY3" fmla="*/ 0 h 27432"/>
              <a:gd name="connsiteX4" fmla="*/ 2555161 w 3776100"/>
              <a:gd name="connsiteY4" fmla="*/ 0 h 27432"/>
              <a:gd name="connsiteX5" fmla="*/ 3108989 w 3776100"/>
              <a:gd name="connsiteY5" fmla="*/ 0 h 27432"/>
              <a:gd name="connsiteX6" fmla="*/ 3776100 w 3776100"/>
              <a:gd name="connsiteY6" fmla="*/ 0 h 27432"/>
              <a:gd name="connsiteX7" fmla="*/ 3776100 w 3776100"/>
              <a:gd name="connsiteY7" fmla="*/ 27432 h 27432"/>
              <a:gd name="connsiteX8" fmla="*/ 3146750 w 3776100"/>
              <a:gd name="connsiteY8" fmla="*/ 27432 h 27432"/>
              <a:gd name="connsiteX9" fmla="*/ 2630683 w 3776100"/>
              <a:gd name="connsiteY9" fmla="*/ 27432 h 27432"/>
              <a:gd name="connsiteX10" fmla="*/ 2114616 w 3776100"/>
              <a:gd name="connsiteY10" fmla="*/ 27432 h 27432"/>
              <a:gd name="connsiteX11" fmla="*/ 1447505 w 3776100"/>
              <a:gd name="connsiteY11" fmla="*/ 27432 h 27432"/>
              <a:gd name="connsiteX12" fmla="*/ 893677 w 3776100"/>
              <a:gd name="connsiteY12" fmla="*/ 27432 h 27432"/>
              <a:gd name="connsiteX13" fmla="*/ 0 w 3776100"/>
              <a:gd name="connsiteY13" fmla="*/ 27432 h 27432"/>
              <a:gd name="connsiteX14" fmla="*/ 0 w 377610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6100" h="27432" fill="none" extrusionOk="0">
                <a:moveTo>
                  <a:pt x="0" y="0"/>
                </a:moveTo>
                <a:cubicBezTo>
                  <a:pt x="165025" y="16710"/>
                  <a:pt x="477610" y="11021"/>
                  <a:pt x="704872" y="0"/>
                </a:cubicBezTo>
                <a:cubicBezTo>
                  <a:pt x="932134" y="-11021"/>
                  <a:pt x="1211227" y="31434"/>
                  <a:pt x="1371983" y="0"/>
                </a:cubicBezTo>
                <a:cubicBezTo>
                  <a:pt x="1532739" y="-31434"/>
                  <a:pt x="1888636" y="32404"/>
                  <a:pt x="2039094" y="0"/>
                </a:cubicBezTo>
                <a:cubicBezTo>
                  <a:pt x="2189552" y="-32404"/>
                  <a:pt x="2404310" y="7083"/>
                  <a:pt x="2555161" y="0"/>
                </a:cubicBezTo>
                <a:cubicBezTo>
                  <a:pt x="2706012" y="-7083"/>
                  <a:pt x="2970995" y="21467"/>
                  <a:pt x="3108989" y="0"/>
                </a:cubicBezTo>
                <a:cubicBezTo>
                  <a:pt x="3246983" y="-21467"/>
                  <a:pt x="3512891" y="18414"/>
                  <a:pt x="3776100" y="0"/>
                </a:cubicBezTo>
                <a:cubicBezTo>
                  <a:pt x="3775143" y="8431"/>
                  <a:pt x="3775751" y="14612"/>
                  <a:pt x="3776100" y="27432"/>
                </a:cubicBezTo>
                <a:cubicBezTo>
                  <a:pt x="3578604" y="18286"/>
                  <a:pt x="3430587" y="30543"/>
                  <a:pt x="3146750" y="27432"/>
                </a:cubicBezTo>
                <a:cubicBezTo>
                  <a:pt x="2862913" y="24322"/>
                  <a:pt x="2827215" y="48777"/>
                  <a:pt x="2630683" y="27432"/>
                </a:cubicBezTo>
                <a:cubicBezTo>
                  <a:pt x="2434151" y="6087"/>
                  <a:pt x="2291940" y="37245"/>
                  <a:pt x="2114616" y="27432"/>
                </a:cubicBezTo>
                <a:cubicBezTo>
                  <a:pt x="1937292" y="17619"/>
                  <a:pt x="1656845" y="-4340"/>
                  <a:pt x="1447505" y="27432"/>
                </a:cubicBezTo>
                <a:cubicBezTo>
                  <a:pt x="1238165" y="59204"/>
                  <a:pt x="1030350" y="26114"/>
                  <a:pt x="893677" y="27432"/>
                </a:cubicBezTo>
                <a:cubicBezTo>
                  <a:pt x="757004" y="28750"/>
                  <a:pt x="212407" y="-10735"/>
                  <a:pt x="0" y="27432"/>
                </a:cubicBezTo>
                <a:cubicBezTo>
                  <a:pt x="226" y="18208"/>
                  <a:pt x="-648" y="12891"/>
                  <a:pt x="0" y="0"/>
                </a:cubicBezTo>
                <a:close/>
              </a:path>
              <a:path w="3776100" h="27432" stroke="0" extrusionOk="0">
                <a:moveTo>
                  <a:pt x="0" y="0"/>
                </a:moveTo>
                <a:cubicBezTo>
                  <a:pt x="198732" y="-14575"/>
                  <a:pt x="400138" y="19874"/>
                  <a:pt x="591589" y="0"/>
                </a:cubicBezTo>
                <a:cubicBezTo>
                  <a:pt x="783040" y="-19874"/>
                  <a:pt x="941744" y="14362"/>
                  <a:pt x="1107656" y="0"/>
                </a:cubicBezTo>
                <a:cubicBezTo>
                  <a:pt x="1273568" y="-14362"/>
                  <a:pt x="1609193" y="-20323"/>
                  <a:pt x="1812528" y="0"/>
                </a:cubicBezTo>
                <a:cubicBezTo>
                  <a:pt x="2015863" y="20323"/>
                  <a:pt x="2174208" y="11632"/>
                  <a:pt x="2404117" y="0"/>
                </a:cubicBezTo>
                <a:cubicBezTo>
                  <a:pt x="2634026" y="-11632"/>
                  <a:pt x="2870746" y="-12989"/>
                  <a:pt x="2995706" y="0"/>
                </a:cubicBezTo>
                <a:cubicBezTo>
                  <a:pt x="3120666" y="12989"/>
                  <a:pt x="3546384" y="24159"/>
                  <a:pt x="3776100" y="0"/>
                </a:cubicBezTo>
                <a:cubicBezTo>
                  <a:pt x="3774745" y="9524"/>
                  <a:pt x="3774898" y="13975"/>
                  <a:pt x="3776100" y="27432"/>
                </a:cubicBezTo>
                <a:cubicBezTo>
                  <a:pt x="3463671" y="43660"/>
                  <a:pt x="3337372" y="14126"/>
                  <a:pt x="3146750" y="27432"/>
                </a:cubicBezTo>
                <a:cubicBezTo>
                  <a:pt x="2956128" y="40739"/>
                  <a:pt x="2766562" y="1782"/>
                  <a:pt x="2630683" y="27432"/>
                </a:cubicBezTo>
                <a:cubicBezTo>
                  <a:pt x="2494804" y="53082"/>
                  <a:pt x="2190923" y="18892"/>
                  <a:pt x="2001333" y="27432"/>
                </a:cubicBezTo>
                <a:cubicBezTo>
                  <a:pt x="1811743" y="35973"/>
                  <a:pt x="1591614" y="51701"/>
                  <a:pt x="1371983" y="27432"/>
                </a:cubicBezTo>
                <a:cubicBezTo>
                  <a:pt x="1152352" y="3164"/>
                  <a:pt x="916285" y="53283"/>
                  <a:pt x="780394" y="27432"/>
                </a:cubicBezTo>
                <a:cubicBezTo>
                  <a:pt x="644503" y="1581"/>
                  <a:pt x="293502" y="47840"/>
                  <a:pt x="0" y="27432"/>
                </a:cubicBezTo>
                <a:cubicBezTo>
                  <a:pt x="-800" y="16780"/>
                  <a:pt x="-583" y="12910"/>
                  <a:pt x="0" y="0"/>
                </a:cubicBezTo>
                <a:close/>
              </a:path>
            </a:pathLst>
          </a:custGeom>
          <a:solidFill>
            <a:srgbClr val="FEFB85"/>
          </a:solidFill>
          <a:ln w="38100" cap="rnd">
            <a:solidFill>
              <a:srgbClr val="FEFB8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4F1A655-9BB8-4989-B4DA-80F55AF4562B}"/>
              </a:ext>
            </a:extLst>
          </p:cNvPr>
          <p:cNvSpPr>
            <a:spLocks noGrp="1"/>
          </p:cNvSpPr>
          <p:nvPr>
            <p:ph type="body" sz="half" idx="2"/>
          </p:nvPr>
        </p:nvSpPr>
        <p:spPr>
          <a:xfrm>
            <a:off x="6863195" y="2769556"/>
            <a:ext cx="4694202" cy="3424010"/>
          </a:xfrm>
        </p:spPr>
        <p:txBody>
          <a:bodyPr vert="horz" lIns="91440" tIns="45720" rIns="91440" bIns="45720" rtlCol="0">
            <a:noAutofit/>
          </a:bodyPr>
          <a:lstStyle/>
          <a:p>
            <a:pPr indent="-228600">
              <a:lnSpc>
                <a:spcPct val="100000"/>
              </a:lnSpc>
              <a:buFont typeface="Arial" panose="020B0604020202020204" pitchFamily="34" charset="0"/>
              <a:buChar char="•"/>
            </a:pPr>
            <a:r>
              <a:rPr lang="en-US" sz="1400" dirty="0">
                <a:latin typeface="Arial" panose="020B0604020202020204" pitchFamily="34" charset="0"/>
                <a:cs typeface="Arial" panose="020B0604020202020204" pitchFamily="34" charset="0"/>
              </a:rPr>
              <a:t>One of the largest second-hand bookshops in Britain and the home of the famous Keep Calm and Carry On poster.</a:t>
            </a:r>
          </a:p>
          <a:p>
            <a:pPr indent="-228600">
              <a:lnSpc>
                <a:spcPct val="10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famous bookshop has many extra features: open fires in the winter,  The Station Buffet  serving excellent food, coffee, tea and cakes. Plus the newest addition Paradise, the ice cream </a:t>
            </a:r>
            <a:r>
              <a:rPr lang="en-US" sz="1400" dirty="0" err="1">
                <a:latin typeface="Arial" panose="020B0604020202020204" pitchFamily="34" charset="0"/>
                <a:cs typeface="Arial" panose="020B0604020202020204" pitchFamily="34" charset="0"/>
              </a:rPr>
              <a:t>parlour</a:t>
            </a:r>
            <a:r>
              <a:rPr lang="en-US" sz="1400" dirty="0">
                <a:latin typeface="Arial" panose="020B0604020202020204" pitchFamily="34" charset="0"/>
                <a:cs typeface="Arial" panose="020B0604020202020204" pitchFamily="34" charset="0"/>
              </a:rPr>
              <a:t>. A model railway acting as a link between the book columns of the central room, along with poetry lines, and access to computers.</a:t>
            </a:r>
          </a:p>
          <a:p>
            <a:pPr indent="-228600">
              <a:lnSpc>
                <a:spcPct val="100000"/>
              </a:lnSpc>
              <a:buFont typeface="Arial" panose="020B0604020202020204" pitchFamily="34" charset="0"/>
              <a:buChar char="•"/>
            </a:pPr>
            <a:r>
              <a:rPr lang="en-US" sz="1400" dirty="0">
                <a:latin typeface="Arial" panose="020B0604020202020204" pitchFamily="34" charset="0"/>
                <a:cs typeface="Arial" panose="020B0604020202020204" pitchFamily="34" charset="0"/>
              </a:rPr>
              <a:t>Keep Calm and Relax at Barter Books</a:t>
            </a:r>
          </a:p>
          <a:p>
            <a:pPr indent="-228600">
              <a:lnSpc>
                <a:spcPct val="100000"/>
              </a:lnSpc>
              <a:buFont typeface="Arial" panose="020B0604020202020204" pitchFamily="34" charset="0"/>
              <a:buChar char="•"/>
            </a:pPr>
            <a:r>
              <a:rPr lang="en-US" sz="1400" dirty="0">
                <a:latin typeface="Arial" panose="020B0604020202020204" pitchFamily="34" charset="0"/>
                <a:cs typeface="Arial" panose="020B0604020202020204" pitchFamily="34" charset="0"/>
              </a:rPr>
              <a:t>Free Entry</a:t>
            </a:r>
          </a:p>
          <a:p>
            <a:pPr indent="-228600">
              <a:lnSpc>
                <a:spcPct val="100000"/>
              </a:lnSpc>
              <a:buFont typeface="Arial" panose="020B0604020202020204" pitchFamily="34" charset="0"/>
              <a:buChar char="•"/>
            </a:pPr>
            <a:r>
              <a:rPr lang="en-US" sz="1400" dirty="0">
                <a:latin typeface="Arial" panose="020B0604020202020204" pitchFamily="34" charset="0"/>
                <a:cs typeface="Arial" panose="020B0604020202020204" pitchFamily="34" charset="0"/>
              </a:rPr>
              <a:t>Open every day 9:00 - 7:00</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incl. Sundays and all Bank Holidays (apart from Christmas Day)</a:t>
            </a:r>
          </a:p>
        </p:txBody>
      </p:sp>
      <p:pic>
        <p:nvPicPr>
          <p:cNvPr id="6" name="Picture Placeholder 5" descr="A bench in front of a building&#10;&#10;Description automatically generated">
            <a:extLst>
              <a:ext uri="{FF2B5EF4-FFF2-40B4-BE49-F238E27FC236}">
                <a16:creationId xmlns:a16="http://schemas.microsoft.com/office/drawing/2014/main" id="{63D8A35D-DA92-4A27-B6ED-D81C6262DD1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 b="3963"/>
          <a:stretch/>
        </p:blipFill>
        <p:spPr>
          <a:xfrm>
            <a:off x="20" y="1"/>
            <a:ext cx="3615013" cy="2603958"/>
          </a:xfrm>
          <a:custGeom>
            <a:avLst/>
            <a:gdLst/>
            <a:ahLst/>
            <a:cxnLst/>
            <a:rect l="l" t="t" r="r" b="b"/>
            <a:pathLst>
              <a:path w="3615033" h="2603958">
                <a:moveTo>
                  <a:pt x="0" y="0"/>
                </a:moveTo>
                <a:lnTo>
                  <a:pt x="3593679" y="0"/>
                </a:lnTo>
                <a:lnTo>
                  <a:pt x="3588497" y="39543"/>
                </a:lnTo>
                <a:cubicBezTo>
                  <a:pt x="3577245" y="224185"/>
                  <a:pt x="3586621" y="408575"/>
                  <a:pt x="3599212" y="592587"/>
                </a:cubicBezTo>
                <a:cubicBezTo>
                  <a:pt x="3616894" y="840990"/>
                  <a:pt x="3615421" y="1090264"/>
                  <a:pt x="3594792" y="1338466"/>
                </a:cubicBezTo>
                <a:cubicBezTo>
                  <a:pt x="3573575" y="1558536"/>
                  <a:pt x="3577580" y="1780119"/>
                  <a:pt x="3606714" y="1999396"/>
                </a:cubicBezTo>
                <a:cubicBezTo>
                  <a:pt x="3624529" y="2123666"/>
                  <a:pt x="3608455" y="2249072"/>
                  <a:pt x="3606714" y="2373973"/>
                </a:cubicBezTo>
                <a:lnTo>
                  <a:pt x="3603382" y="2513921"/>
                </a:lnTo>
                <a:lnTo>
                  <a:pt x="3572852" y="2514490"/>
                </a:lnTo>
                <a:cubicBezTo>
                  <a:pt x="3376778" y="2514631"/>
                  <a:pt x="3181086" y="2504894"/>
                  <a:pt x="2985519" y="2487253"/>
                </a:cubicBezTo>
                <a:cubicBezTo>
                  <a:pt x="2913529" y="2482977"/>
                  <a:pt x="2841359" y="2484910"/>
                  <a:pt x="2769635" y="2493039"/>
                </a:cubicBezTo>
                <a:cubicBezTo>
                  <a:pt x="2688653" y="2501168"/>
                  <a:pt x="2607075" y="2498331"/>
                  <a:pt x="2526702" y="2484572"/>
                </a:cubicBezTo>
                <a:cubicBezTo>
                  <a:pt x="2431459" y="2467214"/>
                  <a:pt x="2336216" y="2474976"/>
                  <a:pt x="2240973" y="2481326"/>
                </a:cubicBezTo>
                <a:cubicBezTo>
                  <a:pt x="1979499" y="2498684"/>
                  <a:pt x="1718025" y="2519853"/>
                  <a:pt x="1455662" y="2505740"/>
                </a:cubicBezTo>
                <a:cubicBezTo>
                  <a:pt x="1399659" y="2502776"/>
                  <a:pt x="1345053" y="2489794"/>
                  <a:pt x="1289432" y="2484430"/>
                </a:cubicBezTo>
                <a:cubicBezTo>
                  <a:pt x="1127772" y="2468765"/>
                  <a:pt x="966748" y="2487113"/>
                  <a:pt x="805470" y="2494592"/>
                </a:cubicBezTo>
                <a:cubicBezTo>
                  <a:pt x="626984" y="2505345"/>
                  <a:pt x="448054" y="2503172"/>
                  <a:pt x="269823" y="2488100"/>
                </a:cubicBezTo>
                <a:cubicBezTo>
                  <a:pt x="221440" y="2483372"/>
                  <a:pt x="173024" y="2480206"/>
                  <a:pt x="124589" y="2478367"/>
                </a:cubicBezTo>
                <a:lnTo>
                  <a:pt x="1" y="2476851"/>
                </a:lnTo>
                <a:lnTo>
                  <a:pt x="1" y="2603958"/>
                </a:lnTo>
                <a:lnTo>
                  <a:pt x="0" y="2603958"/>
                </a:lnTo>
                <a:close/>
              </a:path>
            </a:pathLst>
          </a:custGeom>
        </p:spPr>
      </p:pic>
      <p:pic>
        <p:nvPicPr>
          <p:cNvPr id="12" name="Picture 11" descr="A room with a book shelf filled with books&#10;&#10;Description automatically generated">
            <a:extLst>
              <a:ext uri="{FF2B5EF4-FFF2-40B4-BE49-F238E27FC236}">
                <a16:creationId xmlns:a16="http://schemas.microsoft.com/office/drawing/2014/main" id="{53C1F963-1793-4246-9987-781DC91F11A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602" r="22870" b="-2"/>
          <a:stretch/>
        </p:blipFill>
        <p:spPr>
          <a:xfrm>
            <a:off x="3802354" y="2"/>
            <a:ext cx="2463324" cy="2499927"/>
          </a:xfrm>
          <a:custGeom>
            <a:avLst/>
            <a:gdLst/>
            <a:ahLst/>
            <a:cxnLst/>
            <a:rect l="l" t="t" r="r" b="b"/>
            <a:pathLst>
              <a:path w="2463324" h="2499927">
                <a:moveTo>
                  <a:pt x="21461" y="0"/>
                </a:moveTo>
                <a:lnTo>
                  <a:pt x="2443486" y="0"/>
                </a:lnTo>
                <a:lnTo>
                  <a:pt x="2440744" y="20345"/>
                </a:lnTo>
                <a:cubicBezTo>
                  <a:pt x="2427986" y="131847"/>
                  <a:pt x="2438448" y="242711"/>
                  <a:pt x="2449036" y="353320"/>
                </a:cubicBezTo>
                <a:cubicBezTo>
                  <a:pt x="2460748" y="488613"/>
                  <a:pt x="2457099" y="624791"/>
                  <a:pt x="2438192" y="759270"/>
                </a:cubicBezTo>
                <a:cubicBezTo>
                  <a:pt x="2427539" y="850321"/>
                  <a:pt x="2427795" y="942317"/>
                  <a:pt x="2438958" y="1033304"/>
                </a:cubicBezTo>
                <a:cubicBezTo>
                  <a:pt x="2457329" y="1202726"/>
                  <a:pt x="2483100" y="1373296"/>
                  <a:pt x="2438958" y="1543611"/>
                </a:cubicBezTo>
                <a:cubicBezTo>
                  <a:pt x="2420204" y="1616075"/>
                  <a:pt x="2426200" y="1692110"/>
                  <a:pt x="2436662" y="1765977"/>
                </a:cubicBezTo>
                <a:cubicBezTo>
                  <a:pt x="2453604" y="1892546"/>
                  <a:pt x="2454547" y="2020748"/>
                  <a:pt x="2439468" y="2147559"/>
                </a:cubicBezTo>
                <a:cubicBezTo>
                  <a:pt x="2431086" y="2214639"/>
                  <a:pt x="2431430" y="2282523"/>
                  <a:pt x="2440489" y="2349513"/>
                </a:cubicBezTo>
                <a:cubicBezTo>
                  <a:pt x="2446868" y="2391103"/>
                  <a:pt x="2446166" y="2432885"/>
                  <a:pt x="2445066" y="2474698"/>
                </a:cubicBezTo>
                <a:lnTo>
                  <a:pt x="2445089" y="2476035"/>
                </a:lnTo>
                <a:lnTo>
                  <a:pt x="2374823" y="2472435"/>
                </a:lnTo>
                <a:cubicBezTo>
                  <a:pt x="2252976" y="2470954"/>
                  <a:pt x="2131001" y="2468202"/>
                  <a:pt x="2009122" y="2468960"/>
                </a:cubicBezTo>
                <a:cubicBezTo>
                  <a:pt x="1887243" y="2469719"/>
                  <a:pt x="1765459" y="2473988"/>
                  <a:pt x="1643992" y="2486548"/>
                </a:cubicBezTo>
                <a:cubicBezTo>
                  <a:pt x="1479412" y="2503623"/>
                  <a:pt x="1315594" y="2496850"/>
                  <a:pt x="1151142" y="2493745"/>
                </a:cubicBezTo>
                <a:cubicBezTo>
                  <a:pt x="966369" y="2490217"/>
                  <a:pt x="781472" y="2491910"/>
                  <a:pt x="596699" y="2491910"/>
                </a:cubicBezTo>
                <a:cubicBezTo>
                  <a:pt x="516314" y="2492193"/>
                  <a:pt x="436437" y="2487394"/>
                  <a:pt x="356433" y="2479209"/>
                </a:cubicBezTo>
                <a:cubicBezTo>
                  <a:pt x="298399" y="2473352"/>
                  <a:pt x="240523" y="2473952"/>
                  <a:pt x="182869" y="2478362"/>
                </a:cubicBezTo>
                <a:lnTo>
                  <a:pt x="14170" y="2499927"/>
                </a:lnTo>
                <a:lnTo>
                  <a:pt x="12430" y="2452586"/>
                </a:lnTo>
                <a:cubicBezTo>
                  <a:pt x="11947" y="2286314"/>
                  <a:pt x="24705" y="2120042"/>
                  <a:pt x="17874" y="1953769"/>
                </a:cubicBezTo>
                <a:cubicBezTo>
                  <a:pt x="8899" y="1734089"/>
                  <a:pt x="-1415" y="1514410"/>
                  <a:pt x="13052" y="1294856"/>
                </a:cubicBezTo>
                <a:cubicBezTo>
                  <a:pt x="22963" y="1144370"/>
                  <a:pt x="35957" y="993127"/>
                  <a:pt x="31938" y="841885"/>
                </a:cubicBezTo>
                <a:cubicBezTo>
                  <a:pt x="27652" y="686609"/>
                  <a:pt x="13587" y="531963"/>
                  <a:pt x="3274" y="377066"/>
                </a:cubicBezTo>
                <a:cubicBezTo>
                  <a:pt x="-4187" y="263431"/>
                  <a:pt x="1117" y="149358"/>
                  <a:pt x="19079" y="36770"/>
                </a:cubicBezTo>
                <a:close/>
              </a:path>
            </a:pathLst>
          </a:custGeom>
        </p:spPr>
      </p:pic>
      <p:pic>
        <p:nvPicPr>
          <p:cNvPr id="9" name="Picture 8" descr="A red and white sign&#10;&#10;Description automatically generated">
            <a:extLst>
              <a:ext uri="{FF2B5EF4-FFF2-40B4-BE49-F238E27FC236}">
                <a16:creationId xmlns:a16="http://schemas.microsoft.com/office/drawing/2014/main" id="{9BDB5F6C-EC51-45C5-8112-EFD4FD8113FE}"/>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510" r="2616" b="-1"/>
          <a:stretch/>
        </p:blipFill>
        <p:spPr>
          <a:xfrm>
            <a:off x="2" y="2706279"/>
            <a:ext cx="2679425" cy="4151723"/>
          </a:xfrm>
          <a:custGeom>
            <a:avLst/>
            <a:gdLst/>
            <a:ahLst/>
            <a:cxnLst/>
            <a:rect l="l" t="t" r="r" b="b"/>
            <a:pathLst>
              <a:path w="2679425" h="4151723">
                <a:moveTo>
                  <a:pt x="1712003" y="1328"/>
                </a:moveTo>
                <a:cubicBezTo>
                  <a:pt x="1782519" y="3895"/>
                  <a:pt x="1852926" y="10182"/>
                  <a:pt x="1922987" y="20181"/>
                </a:cubicBezTo>
                <a:cubicBezTo>
                  <a:pt x="2028008" y="36835"/>
                  <a:pt x="2133919" y="26532"/>
                  <a:pt x="2239448" y="19476"/>
                </a:cubicBezTo>
                <a:cubicBezTo>
                  <a:pt x="2367201" y="10867"/>
                  <a:pt x="2494827" y="6210"/>
                  <a:pt x="2622833" y="20323"/>
                </a:cubicBezTo>
                <a:lnTo>
                  <a:pt x="2659718" y="21255"/>
                </a:lnTo>
                <a:lnTo>
                  <a:pt x="2662790" y="170718"/>
                </a:lnTo>
                <a:cubicBezTo>
                  <a:pt x="2666477" y="285279"/>
                  <a:pt x="2671522" y="399666"/>
                  <a:pt x="2670111" y="513767"/>
                </a:cubicBezTo>
                <a:cubicBezTo>
                  <a:pt x="2668982" y="609010"/>
                  <a:pt x="2647814" y="703999"/>
                  <a:pt x="2651765" y="799496"/>
                </a:cubicBezTo>
                <a:cubicBezTo>
                  <a:pt x="2663337" y="1088908"/>
                  <a:pt x="2659527" y="1378447"/>
                  <a:pt x="2674628" y="1667732"/>
                </a:cubicBezTo>
                <a:cubicBezTo>
                  <a:pt x="2684394" y="1808729"/>
                  <a:pt x="2679242" y="1950236"/>
                  <a:pt x="2659245" y="2090357"/>
                </a:cubicBezTo>
                <a:cubicBezTo>
                  <a:pt x="2642591" y="2195378"/>
                  <a:pt x="2652894" y="2301289"/>
                  <a:pt x="2659950" y="2406818"/>
                </a:cubicBezTo>
                <a:cubicBezTo>
                  <a:pt x="2668559" y="2534571"/>
                  <a:pt x="2673216" y="2662197"/>
                  <a:pt x="2659103" y="2790203"/>
                </a:cubicBezTo>
                <a:cubicBezTo>
                  <a:pt x="2648943" y="2881255"/>
                  <a:pt x="2658398" y="2972815"/>
                  <a:pt x="2664043" y="3064122"/>
                </a:cubicBezTo>
                <a:cubicBezTo>
                  <a:pt x="2671381" y="3159415"/>
                  <a:pt x="2671381" y="3255066"/>
                  <a:pt x="2664043" y="3350359"/>
                </a:cubicBezTo>
                <a:cubicBezTo>
                  <a:pt x="2656677" y="3437475"/>
                  <a:pt x="2658427" y="3525009"/>
                  <a:pt x="2669265" y="3611833"/>
                </a:cubicBezTo>
                <a:cubicBezTo>
                  <a:pt x="2681119" y="3713426"/>
                  <a:pt x="2671946" y="3815018"/>
                  <a:pt x="2663337" y="3916611"/>
                </a:cubicBezTo>
                <a:cubicBezTo>
                  <a:pt x="2659492" y="3961312"/>
                  <a:pt x="2657040" y="4006005"/>
                  <a:pt x="2655701" y="4050688"/>
                </a:cubicBezTo>
                <a:lnTo>
                  <a:pt x="2654982" y="4151723"/>
                </a:lnTo>
                <a:lnTo>
                  <a:pt x="0" y="4151723"/>
                </a:lnTo>
                <a:lnTo>
                  <a:pt x="0" y="16705"/>
                </a:lnTo>
                <a:lnTo>
                  <a:pt x="3347" y="16636"/>
                </a:lnTo>
                <a:cubicBezTo>
                  <a:pt x="117909" y="12949"/>
                  <a:pt x="232296" y="7904"/>
                  <a:pt x="346397" y="9315"/>
                </a:cubicBezTo>
                <a:cubicBezTo>
                  <a:pt x="441640" y="10444"/>
                  <a:pt x="536629" y="31612"/>
                  <a:pt x="632126" y="27661"/>
                </a:cubicBezTo>
                <a:cubicBezTo>
                  <a:pt x="921538" y="16089"/>
                  <a:pt x="1211077" y="19899"/>
                  <a:pt x="1500362" y="4798"/>
                </a:cubicBezTo>
                <a:cubicBezTo>
                  <a:pt x="1570860" y="-85"/>
                  <a:pt x="1641486" y="-1239"/>
                  <a:pt x="1712003" y="1328"/>
                </a:cubicBezTo>
                <a:close/>
              </a:path>
            </a:pathLst>
          </a:custGeom>
        </p:spPr>
      </p:pic>
      <p:pic>
        <p:nvPicPr>
          <p:cNvPr id="15" name="Picture 14" descr="A store shelf filled with books&#10;&#10;Description automatically generated">
            <a:extLst>
              <a:ext uri="{FF2B5EF4-FFF2-40B4-BE49-F238E27FC236}">
                <a16:creationId xmlns:a16="http://schemas.microsoft.com/office/drawing/2014/main" id="{2160AA20-7350-4797-A6EC-ABE9260B1997}"/>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6860" r="27019"/>
          <a:stretch/>
        </p:blipFill>
        <p:spPr>
          <a:xfrm>
            <a:off x="2870868" y="2710791"/>
            <a:ext cx="3400426" cy="4147211"/>
          </a:xfrm>
          <a:custGeom>
            <a:avLst/>
            <a:gdLst/>
            <a:ahLst/>
            <a:cxnLst/>
            <a:rect l="l" t="t" r="r" b="b"/>
            <a:pathLst>
              <a:path w="3400426" h="4147211">
                <a:moveTo>
                  <a:pt x="649790" y="363"/>
                </a:moveTo>
                <a:cubicBezTo>
                  <a:pt x="725985" y="-1654"/>
                  <a:pt x="802179" y="5120"/>
                  <a:pt x="878374" y="11577"/>
                </a:cubicBezTo>
                <a:cubicBezTo>
                  <a:pt x="1057177" y="26959"/>
                  <a:pt x="1235853" y="20044"/>
                  <a:pt x="1414275" y="8754"/>
                </a:cubicBezTo>
                <a:cubicBezTo>
                  <a:pt x="1537114" y="1528"/>
                  <a:pt x="1660281" y="5494"/>
                  <a:pt x="1782548" y="20608"/>
                </a:cubicBezTo>
                <a:lnTo>
                  <a:pt x="1825391" y="23144"/>
                </a:lnTo>
                <a:lnTo>
                  <a:pt x="1849265" y="26427"/>
                </a:lnTo>
                <a:lnTo>
                  <a:pt x="1955888" y="30817"/>
                </a:lnTo>
                <a:lnTo>
                  <a:pt x="1956906" y="31334"/>
                </a:lnTo>
                <a:lnTo>
                  <a:pt x="1969605" y="31334"/>
                </a:lnTo>
                <a:lnTo>
                  <a:pt x="1970624" y="30715"/>
                </a:lnTo>
                <a:lnTo>
                  <a:pt x="2074777" y="26427"/>
                </a:lnTo>
                <a:lnTo>
                  <a:pt x="2151881" y="15824"/>
                </a:lnTo>
                <a:lnTo>
                  <a:pt x="2260290" y="9901"/>
                </a:lnTo>
                <a:cubicBezTo>
                  <a:pt x="2348098" y="8652"/>
                  <a:pt x="2435947" y="10948"/>
                  <a:pt x="2523666" y="16798"/>
                </a:cubicBezTo>
                <a:cubicBezTo>
                  <a:pt x="2685198" y="25407"/>
                  <a:pt x="2846476" y="16516"/>
                  <a:pt x="3007882" y="6072"/>
                </a:cubicBezTo>
                <a:cubicBezTo>
                  <a:pt x="3103823" y="-137"/>
                  <a:pt x="3199733" y="1697"/>
                  <a:pt x="3295643" y="5455"/>
                </a:cubicBezTo>
                <a:lnTo>
                  <a:pt x="3387509" y="8941"/>
                </a:lnTo>
                <a:lnTo>
                  <a:pt x="3384988" y="106164"/>
                </a:lnTo>
                <a:cubicBezTo>
                  <a:pt x="3382053" y="134486"/>
                  <a:pt x="3377843" y="162808"/>
                  <a:pt x="3372230" y="190875"/>
                </a:cubicBezTo>
                <a:cubicBezTo>
                  <a:pt x="3359472" y="255301"/>
                  <a:pt x="3368913" y="318452"/>
                  <a:pt x="3378864" y="382240"/>
                </a:cubicBezTo>
                <a:cubicBezTo>
                  <a:pt x="3387092" y="429597"/>
                  <a:pt x="3387092" y="478025"/>
                  <a:pt x="3378864" y="525381"/>
                </a:cubicBezTo>
                <a:cubicBezTo>
                  <a:pt x="3359727" y="627443"/>
                  <a:pt x="3370316" y="729504"/>
                  <a:pt x="3379884" y="830417"/>
                </a:cubicBezTo>
                <a:cubicBezTo>
                  <a:pt x="3392642" y="966031"/>
                  <a:pt x="3399021" y="1100497"/>
                  <a:pt x="3367127" y="1235091"/>
                </a:cubicBezTo>
                <a:cubicBezTo>
                  <a:pt x="3347097" y="1319801"/>
                  <a:pt x="3363555" y="1405788"/>
                  <a:pt x="3374143" y="1490244"/>
                </a:cubicBezTo>
                <a:cubicBezTo>
                  <a:pt x="3382155" y="1553050"/>
                  <a:pt x="3383099" y="1616558"/>
                  <a:pt x="3376950" y="1679568"/>
                </a:cubicBezTo>
                <a:cubicBezTo>
                  <a:pt x="3367637" y="1775136"/>
                  <a:pt x="3370941" y="1871520"/>
                  <a:pt x="3386773" y="1966233"/>
                </a:cubicBezTo>
                <a:cubicBezTo>
                  <a:pt x="3396163" y="2019598"/>
                  <a:pt x="3392528" y="2074430"/>
                  <a:pt x="3376185" y="2126086"/>
                </a:cubicBezTo>
                <a:cubicBezTo>
                  <a:pt x="3352328" y="2200208"/>
                  <a:pt x="3366744" y="2275861"/>
                  <a:pt x="3376185" y="2350749"/>
                </a:cubicBezTo>
                <a:cubicBezTo>
                  <a:pt x="3390346" y="2468247"/>
                  <a:pt x="3407314" y="2585490"/>
                  <a:pt x="3397235" y="2704391"/>
                </a:cubicBezTo>
                <a:cubicBezTo>
                  <a:pt x="3395640" y="2736962"/>
                  <a:pt x="3391111" y="2769328"/>
                  <a:pt x="3383711" y="2801095"/>
                </a:cubicBezTo>
                <a:cubicBezTo>
                  <a:pt x="3350274" y="2923785"/>
                  <a:pt x="3348781" y="3052995"/>
                  <a:pt x="3379374" y="3176425"/>
                </a:cubicBezTo>
                <a:cubicBezTo>
                  <a:pt x="3411779" y="3309233"/>
                  <a:pt x="3404890" y="3441275"/>
                  <a:pt x="3371592" y="3572934"/>
                </a:cubicBezTo>
                <a:cubicBezTo>
                  <a:pt x="3334875" y="3712669"/>
                  <a:pt x="3331648" y="3859101"/>
                  <a:pt x="3362151" y="4000316"/>
                </a:cubicBezTo>
                <a:cubicBezTo>
                  <a:pt x="3368109" y="4027790"/>
                  <a:pt x="3372237" y="4055598"/>
                  <a:pt x="3374517" y="4083557"/>
                </a:cubicBezTo>
                <a:lnTo>
                  <a:pt x="3375489" y="4147211"/>
                </a:lnTo>
                <a:lnTo>
                  <a:pt x="36363" y="4147211"/>
                </a:lnTo>
                <a:lnTo>
                  <a:pt x="14458" y="3975849"/>
                </a:lnTo>
                <a:cubicBezTo>
                  <a:pt x="3338" y="3896213"/>
                  <a:pt x="-1375" y="3815954"/>
                  <a:pt x="346" y="3735709"/>
                </a:cubicBezTo>
                <a:cubicBezTo>
                  <a:pt x="205" y="3539635"/>
                  <a:pt x="9942" y="3343943"/>
                  <a:pt x="27583" y="3148376"/>
                </a:cubicBezTo>
                <a:cubicBezTo>
                  <a:pt x="31859" y="3076386"/>
                  <a:pt x="29926" y="3004216"/>
                  <a:pt x="21797" y="2932492"/>
                </a:cubicBezTo>
                <a:cubicBezTo>
                  <a:pt x="13668" y="2851510"/>
                  <a:pt x="16505" y="2769932"/>
                  <a:pt x="30264" y="2689559"/>
                </a:cubicBezTo>
                <a:cubicBezTo>
                  <a:pt x="47622" y="2594316"/>
                  <a:pt x="39860" y="2499073"/>
                  <a:pt x="33510" y="2403830"/>
                </a:cubicBezTo>
                <a:cubicBezTo>
                  <a:pt x="16152" y="2142356"/>
                  <a:pt x="-5017" y="1880882"/>
                  <a:pt x="9096" y="1618519"/>
                </a:cubicBezTo>
                <a:cubicBezTo>
                  <a:pt x="12060" y="1562516"/>
                  <a:pt x="25042" y="1507910"/>
                  <a:pt x="30406" y="1452289"/>
                </a:cubicBezTo>
                <a:cubicBezTo>
                  <a:pt x="46071" y="1290629"/>
                  <a:pt x="27723" y="1129605"/>
                  <a:pt x="20244" y="968327"/>
                </a:cubicBezTo>
                <a:cubicBezTo>
                  <a:pt x="9491" y="789841"/>
                  <a:pt x="11664" y="610911"/>
                  <a:pt x="26736" y="432680"/>
                </a:cubicBezTo>
                <a:cubicBezTo>
                  <a:pt x="36191" y="335913"/>
                  <a:pt x="39402" y="239019"/>
                  <a:pt x="38238" y="142094"/>
                </a:cubicBezTo>
                <a:lnTo>
                  <a:pt x="31583" y="10871"/>
                </a:lnTo>
                <a:lnTo>
                  <a:pt x="312122" y="10871"/>
                </a:lnTo>
                <a:cubicBezTo>
                  <a:pt x="399238" y="18237"/>
                  <a:pt x="486772" y="16487"/>
                  <a:pt x="573596" y="5649"/>
                </a:cubicBezTo>
                <a:cubicBezTo>
                  <a:pt x="598994" y="2685"/>
                  <a:pt x="624392" y="1036"/>
                  <a:pt x="649790" y="363"/>
                </a:cubicBezTo>
                <a:close/>
              </a:path>
            </a:pathLst>
          </a:custGeom>
        </p:spPr>
      </p:pic>
    </p:spTree>
    <p:extLst>
      <p:ext uri="{BB962C8B-B14F-4D97-AF65-F5344CB8AC3E}">
        <p14:creationId xmlns:p14="http://schemas.microsoft.com/office/powerpoint/2010/main" val="102789147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101</TotalTime>
  <Words>517</Words>
  <Application>Microsoft Office PowerPoint</Application>
  <PresentationFormat>Widescreen</PresentationFormat>
  <Paragraphs>48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inherit</vt:lpstr>
      <vt:lpstr>Modern Love</vt:lpstr>
      <vt:lpstr>The Hand</vt:lpstr>
      <vt:lpstr>SketchyVTI</vt:lpstr>
      <vt:lpstr>Divn’t Panic! You’ll Never Be Bored In Alnwick.</vt:lpstr>
      <vt:lpstr>Alnwick Castle</vt:lpstr>
      <vt:lpstr>Alnwick Gardens</vt:lpstr>
      <vt:lpstr>Aln Valley Railway</vt:lpstr>
      <vt:lpstr>Barter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Divn’t Panic! You’ll Never Be Bored In Alnwick.</dc:title>
  <dc:creator>kirsty lowery</dc:creator>
  <cp:lastModifiedBy>kirsty lowery</cp:lastModifiedBy>
  <cp:revision>3</cp:revision>
  <dcterms:created xsi:type="dcterms:W3CDTF">2020-05-22T15:42:34Z</dcterms:created>
  <dcterms:modified xsi:type="dcterms:W3CDTF">2020-05-22T17:23:39Z</dcterms:modified>
</cp:coreProperties>
</file>