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3"/>
  </p:handoutMasterIdLst>
  <p:sldIdLst>
    <p:sldId id="263" r:id="rId2"/>
    <p:sldId id="264" r:id="rId3"/>
    <p:sldId id="267" r:id="rId4"/>
    <p:sldId id="268" r:id="rId5"/>
    <p:sldId id="269" r:id="rId6"/>
    <p:sldId id="270" r:id="rId7"/>
    <p:sldId id="271" r:id="rId8"/>
    <p:sldId id="273" r:id="rId9"/>
    <p:sldId id="275" r:id="rId10"/>
    <p:sldId id="276" r:id="rId11"/>
    <p:sldId id="277" r:id="rId12"/>
  </p:sldIdLst>
  <p:sldSz cx="9144000" cy="6858000" type="screen4x3"/>
  <p:notesSz cx="6858000" cy="9144000"/>
  <p:embeddedFontLst>
    <p:embeddedFont>
      <p:font typeface="BPreplay" panose="020005030000000200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assoon Infant Md" panose="02000603050000020003" charset="0"/>
      <p:regular r:id="rId22"/>
    </p:embeddedFont>
    <p:embeddedFont>
      <p:font typeface="Sassoon Infant Rg" panose="02000503030000020003" charset="0"/>
      <p:regular r:id="rId23"/>
      <p:bold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5A5"/>
    <a:srgbClr val="FEFEFE"/>
    <a:srgbClr val="A0CFD5"/>
    <a:srgbClr val="A7E6DE"/>
    <a:srgbClr val="FEFBDA"/>
    <a:srgbClr val="FFFFE1"/>
    <a:srgbClr val="FDFDFD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clips/zpbvr82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://www.bbc.co.uk/education/clips/zrdkjxs" TargetMode="Externa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WILF: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WILMA: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WILF: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3200" y="18706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u="sng" dirty="0">
                <a:solidFill>
                  <a:srgbClr val="FF0000"/>
                </a:solidFill>
                <a:latin typeface="Twinkl" pitchFamily="2" charset="0"/>
              </a:rPr>
              <a:t>What have I achieved?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and describe materials.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155025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sort materials into solids, liquids or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describe the properties of solids, liquids and gases.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Twinkl" pitchFamily="2" charset="0"/>
              </a:rPr>
              <a:t>I can show the difference between the particles in solids, liquids and gases.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33DA9F8-6A71-44D8-9E0B-1BD9950774F3}"/>
              </a:ext>
            </a:extLst>
          </p:cNvPr>
          <p:cNvSpPr txBox="1">
            <a:spLocks/>
          </p:cNvSpPr>
          <p:nvPr/>
        </p:nvSpPr>
        <p:spPr>
          <a:xfrm>
            <a:off x="663161" y="874507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WILMA:</a:t>
            </a:r>
          </a:p>
        </p:txBody>
      </p:sp>
    </p:spTree>
    <p:extLst>
      <p:ext uri="{BB962C8B-B14F-4D97-AF65-F5344CB8AC3E}">
        <p14:creationId xmlns:p14="http://schemas.microsoft.com/office/powerpoint/2010/main" val="140866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53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930" y="3044810"/>
            <a:ext cx="3053420" cy="3048015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Sorting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1643723"/>
            <a:ext cx="4495183" cy="44491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930" y="1643723"/>
            <a:ext cx="3053420" cy="1306569"/>
          </a:xfrm>
          <a:prstGeom prst="rect">
            <a:avLst/>
          </a:prstGeom>
          <a:solidFill>
            <a:srgbClr val="FEFEFE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930" y="1650777"/>
            <a:ext cx="3053420" cy="1299516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 material may be in one of three states: solid, liquid or gas.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334930" y="3044320"/>
            <a:ext cx="3053420" cy="304850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Can you sort the materials into solids, liquids or gases?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Think carefully about each one.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20074" y="1959249"/>
            <a:ext cx="4166334" cy="3970457"/>
            <a:chOff x="897467" y="1972477"/>
            <a:chExt cx="4166334" cy="39704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3485">
              <a:off x="1355048" y="1972477"/>
              <a:ext cx="3556000" cy="2513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7" y="3429000"/>
              <a:ext cx="3556000" cy="2513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1" t="4338" r="9215" b="50403"/>
            <a:stretch/>
          </p:blipFill>
          <p:spPr>
            <a:xfrm rot="21182607">
              <a:off x="3080955" y="4550299"/>
              <a:ext cx="1126068" cy="1351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8" t="4338" r="64127" b="50304"/>
            <a:stretch/>
          </p:blipFill>
          <p:spPr>
            <a:xfrm rot="349994">
              <a:off x="3920800" y="4582969"/>
              <a:ext cx="1143001" cy="13546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3724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Solids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solids!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8" y="1650775"/>
            <a:ext cx="5521581" cy="275646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solid state keep their shape unless a force is applied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Solids can be cut, squashed or twisted. They will not change shape on their own.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Solid materials always take up the same amount of space. They do not spread out or flow. Solids do not have to be hard. They can be squashy or soft.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60" y="4519701"/>
            <a:ext cx="1891250" cy="1519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244" y="4984628"/>
            <a:ext cx="899030" cy="9329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5" y="4426554"/>
            <a:ext cx="1284474" cy="1533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9" y="5119354"/>
            <a:ext cx="1776894" cy="8746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8" y="4520147"/>
            <a:ext cx="2174536" cy="1533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0" y="4572004"/>
            <a:ext cx="1532317" cy="976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7" y="4533401"/>
            <a:ext cx="1469202" cy="1295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57" y="4733734"/>
            <a:ext cx="1441322" cy="1135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11" y="5304039"/>
            <a:ext cx="995619" cy="7260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432" y="3842352"/>
            <a:ext cx="1011834" cy="23766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78" y="4703402"/>
            <a:ext cx="826898" cy="1385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16" y="5333974"/>
            <a:ext cx="1695703" cy="828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88" y="5673829"/>
            <a:ext cx="602047" cy="350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9" y="5301236"/>
            <a:ext cx="1116151" cy="892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07" y="4518867"/>
            <a:ext cx="534751" cy="1530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9" y="4174066"/>
            <a:ext cx="929969" cy="192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40" y="4778022"/>
            <a:ext cx="843157" cy="1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5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Liquids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liquids!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479769"/>
            <a:ext cx="5521581" cy="308955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liquid state take the shape of the container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Although liquids can change shape, they do not change their volume. This means they still take up the same amount of space.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are pulled down to the bottom of a container by gravity.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Liquids can flow or be poured.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86" y="4403269"/>
            <a:ext cx="1177768" cy="1473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57" y="3754152"/>
            <a:ext cx="713822" cy="2423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29" y="4252952"/>
            <a:ext cx="695896" cy="19942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60" y="4543237"/>
            <a:ext cx="2141662" cy="1499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24" y="4420717"/>
            <a:ext cx="1708097" cy="1208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58" y="4509713"/>
            <a:ext cx="1157110" cy="1426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89" y="4477969"/>
            <a:ext cx="716429" cy="15321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350">
            <a:off x="5683017" y="3782081"/>
            <a:ext cx="1406845" cy="1202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71" y="4984309"/>
            <a:ext cx="1750190" cy="107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92" y="5440189"/>
            <a:ext cx="843494" cy="607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9" y="5047284"/>
            <a:ext cx="1190442" cy="9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66768" y="1642787"/>
            <a:ext cx="5521582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Materials: Gases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4481385"/>
            <a:ext cx="7632699" cy="1611440"/>
          </a:xfrm>
          <a:prstGeom prst="rect">
            <a:avLst/>
          </a:prstGeom>
          <a:solidFill>
            <a:srgbClr val="A0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2036976" cy="27635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7"/>
            <a:ext cx="2036976" cy="275646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These items are all gases!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What do they have in common? Share the adjectives you thought of.</a:t>
            </a: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2866769" y="1642787"/>
            <a:ext cx="5521581" cy="275504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Materials in a gaseous state can spread out to completely fill the container or room they are 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have weight.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can be squashed.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Twinkl" pitchFamily="2" charset="0"/>
              </a:rPr>
              <a:t>Gases do not keep their shape.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3" y="4526486"/>
            <a:ext cx="2163336" cy="1528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79" y="2807788"/>
            <a:ext cx="2082784" cy="2878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3"/>
          <a:stretch/>
        </p:blipFill>
        <p:spPr>
          <a:xfrm>
            <a:off x="738249" y="4148667"/>
            <a:ext cx="1662896" cy="1944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00" y="4406306"/>
            <a:ext cx="2006690" cy="1769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172">
            <a:off x="3868073" y="4159468"/>
            <a:ext cx="2133124" cy="1822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13" y="3802475"/>
            <a:ext cx="1657658" cy="231524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6524610">
            <a:off x="5856917" y="4679142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3582477">
            <a:off x="4616663" y="4700643"/>
            <a:ext cx="283221" cy="14028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2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Properties of Materials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698" cy="1253225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49" y="1650776"/>
            <a:ext cx="7632699" cy="124617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Can you match the properties with the correct state?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Talk to your partner to help you.</a:t>
            </a:r>
          </a:p>
        </p:txBody>
      </p:sp>
      <p:pic>
        <p:nvPicPr>
          <p:cNvPr id="21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1853076" y="2969888"/>
            <a:ext cx="1390391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solid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414" y="3961050"/>
            <a:ext cx="2487818" cy="1029418"/>
            <a:chOff x="755649" y="3961050"/>
            <a:chExt cx="2487818" cy="1029418"/>
          </a:xfrm>
        </p:grpSpPr>
        <p:sp>
          <p:nvSpPr>
            <p:cNvPr id="14" name="Rectangle 13"/>
            <p:cNvSpPr/>
            <p:nvPr/>
          </p:nvSpPr>
          <p:spPr>
            <a:xfrm>
              <a:off x="755649" y="3965110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0" name="Content Placeholder 7"/>
            <p:cNvSpPr txBox="1">
              <a:spLocks/>
            </p:cNvSpPr>
            <p:nvPr/>
          </p:nvSpPr>
          <p:spPr>
            <a:xfrm>
              <a:off x="755649" y="3961050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Spreads out to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fill a space.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0414" y="5063407"/>
            <a:ext cx="2487818" cy="1029418"/>
            <a:chOff x="765180" y="5065437"/>
            <a:chExt cx="2487818" cy="1029418"/>
          </a:xfrm>
        </p:grpSpPr>
        <p:sp>
          <p:nvSpPr>
            <p:cNvPr id="29" name="Rectangle 28"/>
            <p:cNvSpPr/>
            <p:nvPr/>
          </p:nvSpPr>
          <p:spPr>
            <a:xfrm>
              <a:off x="765180" y="5067467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1" name="Content Placeholder 7"/>
            <p:cNvSpPr txBox="1">
              <a:spLocks/>
            </p:cNvSpPr>
            <p:nvPr/>
          </p:nvSpPr>
          <p:spPr>
            <a:xfrm>
              <a:off x="765180" y="5065437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Takes the shape of the container it is in.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891000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34" name="Content Placeholder 7"/>
          <p:cNvSpPr txBox="1">
            <a:spLocks/>
          </p:cNvSpPr>
          <p:nvPr/>
        </p:nvSpPr>
        <p:spPr>
          <a:xfrm>
            <a:off x="6924301" y="2952211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gas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95764" y="3961050"/>
            <a:ext cx="2487818" cy="1029418"/>
            <a:chOff x="5890999" y="3951244"/>
            <a:chExt cx="2487818" cy="1029418"/>
          </a:xfrm>
        </p:grpSpPr>
        <p:sp>
          <p:nvSpPr>
            <p:cNvPr id="32" name="Rectangle 31"/>
            <p:cNvSpPr/>
            <p:nvPr/>
          </p:nvSpPr>
          <p:spPr>
            <a:xfrm>
              <a:off x="5890999" y="3955304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6" name="Content Placeholder 7"/>
            <p:cNvSpPr txBox="1">
              <a:spLocks/>
            </p:cNvSpPr>
            <p:nvPr/>
          </p:nvSpPr>
          <p:spPr>
            <a:xfrm>
              <a:off x="5890999" y="3951244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Can be cut,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squashed or torn.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95764" y="5063407"/>
            <a:ext cx="2487818" cy="1029418"/>
            <a:chOff x="5900530" y="5055631"/>
            <a:chExt cx="2487818" cy="1029418"/>
          </a:xfrm>
        </p:grpSpPr>
        <p:sp>
          <p:nvSpPr>
            <p:cNvPr id="35" name="Rectangle 34"/>
            <p:cNvSpPr/>
            <p:nvPr/>
          </p:nvSpPr>
          <p:spPr>
            <a:xfrm>
              <a:off x="5900530" y="5057661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37" name="Content Placeholder 7"/>
            <p:cNvSpPr txBox="1">
              <a:spLocks/>
            </p:cNvSpPr>
            <p:nvPr/>
          </p:nvSpPr>
          <p:spPr>
            <a:xfrm>
              <a:off x="5900530" y="5055631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dirty="0">
                  <a:latin typeface="Twinkl" pitchFamily="2" charset="0"/>
                </a:rPr>
                <a:t>Does not have</a:t>
              </a:r>
              <a:br>
                <a:rPr lang="en-GB" dirty="0">
                  <a:latin typeface="Twinkl" pitchFamily="2" charset="0"/>
                </a:rPr>
              </a:br>
              <a:r>
                <a:rPr lang="en-GB" dirty="0">
                  <a:latin typeface="Twinkl" pitchFamily="2" charset="0"/>
                </a:rPr>
                <a:t>any fixed shape.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328091" y="2960082"/>
            <a:ext cx="2497347" cy="928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40" name="Content Placeholder 7"/>
          <p:cNvSpPr txBox="1">
            <a:spLocks/>
          </p:cNvSpPr>
          <p:nvPr/>
        </p:nvSpPr>
        <p:spPr>
          <a:xfrm>
            <a:off x="4361390" y="2962649"/>
            <a:ext cx="1464049" cy="91822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liquid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332855" y="3961050"/>
            <a:ext cx="2487818" cy="1029418"/>
            <a:chOff x="3328090" y="3958842"/>
            <a:chExt cx="2487818" cy="1029418"/>
          </a:xfrm>
        </p:grpSpPr>
        <p:sp>
          <p:nvSpPr>
            <p:cNvPr id="38" name="Rectangle 37"/>
            <p:cNvSpPr/>
            <p:nvPr/>
          </p:nvSpPr>
          <p:spPr>
            <a:xfrm>
              <a:off x="3328090" y="3962902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2" name="Content Placeholder 7"/>
            <p:cNvSpPr txBox="1">
              <a:spLocks/>
            </p:cNvSpPr>
            <p:nvPr/>
          </p:nvSpPr>
          <p:spPr>
            <a:xfrm>
              <a:off x="3328090" y="3958842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Keeps its shape.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2855" y="5063407"/>
            <a:ext cx="2487818" cy="1029418"/>
            <a:chOff x="3337621" y="5063229"/>
            <a:chExt cx="2487818" cy="1029418"/>
          </a:xfrm>
        </p:grpSpPr>
        <p:sp>
          <p:nvSpPr>
            <p:cNvPr id="41" name="Rectangle 40"/>
            <p:cNvSpPr/>
            <p:nvPr/>
          </p:nvSpPr>
          <p:spPr>
            <a:xfrm>
              <a:off x="3337621" y="5065259"/>
              <a:ext cx="2487818" cy="102535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709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inkl" pitchFamily="2" charset="0"/>
              </a:endParaRPr>
            </a:p>
          </p:txBody>
        </p:sp>
        <p:sp>
          <p:nvSpPr>
            <p:cNvPr id="43" name="Content Placeholder 7"/>
            <p:cNvSpPr txBox="1">
              <a:spLocks/>
            </p:cNvSpPr>
            <p:nvPr/>
          </p:nvSpPr>
          <p:spPr>
            <a:xfrm>
              <a:off x="3337621" y="5063229"/>
              <a:ext cx="2487818" cy="1029418"/>
            </a:xfrm>
            <a:prstGeom prst="roundRect">
              <a:avLst>
                <a:gd name="adj" fmla="val 2585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GB" sz="1500" dirty="0">
                  <a:latin typeface="Twinkl" pitchFamily="2" charset="0"/>
                </a:rPr>
                <a:t>Can be poured.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3" b="63401"/>
          <a:stretch/>
        </p:blipFill>
        <p:spPr>
          <a:xfrm>
            <a:off x="6361646" y="3040761"/>
            <a:ext cx="758823" cy="8473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11" y="3077385"/>
            <a:ext cx="882478" cy="7032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3" y="3077385"/>
            <a:ext cx="1012859" cy="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56267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7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28142 -0.000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00104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6163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104 -0.161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8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28038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661012" y="1650776"/>
            <a:ext cx="3727338" cy="4442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3816350" cy="4449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958723"/>
            <a:ext cx="3790950" cy="31341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55650" y="1650776"/>
            <a:ext cx="3841750" cy="444204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We can explain the differences between solids, liquids and gases by knowing what they are made of.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Scientists have found out that all materials are made of very tiny particles. These particles are so small that we cannot see them with our eyes, or even with a microscope!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 position and behaviour of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the particles is different in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solids, liquids and gases.</a:t>
            </a:r>
          </a:p>
        </p:txBody>
      </p:sp>
      <p:sp>
        <p:nvSpPr>
          <p:cNvPr id="4" name="Oval 3">
            <a:hlinkClick r:id="rId3"/>
          </p:cNvPr>
          <p:cNvSpPr/>
          <p:nvPr/>
        </p:nvSpPr>
        <p:spPr>
          <a:xfrm>
            <a:off x="4052205" y="4861407"/>
            <a:ext cx="1379313" cy="1379313"/>
          </a:xfrm>
          <a:prstGeom prst="ellipse">
            <a:avLst/>
          </a:prstGeom>
          <a:solidFill>
            <a:srgbClr val="7095A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Twinkl" pitchFamily="2" charset="0"/>
              </a:rPr>
              <a:t>Click here to find out more!</a:t>
            </a:r>
          </a:p>
        </p:txBody>
      </p:sp>
      <p:pic>
        <p:nvPicPr>
          <p:cNvPr id="53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Particles and Properties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1643724"/>
            <a:ext cx="7632700" cy="25155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644" y="1650777"/>
            <a:ext cx="7716711" cy="2508530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You are going to work as groups to demonstrate the differences in each state!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Follow the instructions on your group’s Particle Information Card to find out what you need to do.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Twinkl" pitchFamily="2" charset="0"/>
              </a:rPr>
              <a:t>Then watch each others’ demonstrations to learn about the behaviour of particles in solids, liquids and gases.</a:t>
            </a:r>
          </a:p>
        </p:txBody>
      </p:sp>
      <p:pic>
        <p:nvPicPr>
          <p:cNvPr id="14" name="Group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650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1158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26666" y="4224042"/>
            <a:ext cx="2461684" cy="1868783"/>
          </a:xfrm>
          <a:prstGeom prst="rect">
            <a:avLst/>
          </a:prstGeom>
          <a:solidFill>
            <a:schemeClr val="bg1"/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0" y="4341399"/>
            <a:ext cx="2063684" cy="1634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87" y="4388060"/>
            <a:ext cx="1751041" cy="15407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204320-9147-423F-A594-3E34671386CF}"/>
              </a:ext>
            </a:extLst>
          </p:cNvPr>
          <p:cNvGrpSpPr/>
          <p:nvPr/>
        </p:nvGrpSpPr>
        <p:grpSpPr>
          <a:xfrm>
            <a:off x="3456296" y="4276675"/>
            <a:ext cx="2151804" cy="1828612"/>
            <a:chOff x="3456296" y="4276675"/>
            <a:chExt cx="2151804" cy="182861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9C1A9E-F0CA-49EB-8B33-E97D827E4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>
              <a:off x="3456296" y="4865143"/>
              <a:ext cx="579529" cy="4775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F31F6F-34F6-458C-A382-9AAEA98CF1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4248585">
              <a:off x="3886311" y="5070845"/>
              <a:ext cx="579529" cy="4775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5B9860-3487-4FFD-9035-19AC3F5C4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4978416">
              <a:off x="4225064" y="5483518"/>
              <a:ext cx="579529" cy="4775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38F7333-DAD4-4A7C-8A0B-83ED6D757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3720620">
              <a:off x="3712560" y="5370657"/>
              <a:ext cx="579529" cy="47755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781980-93EC-4587-86DB-64A3DEB602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3671721">
              <a:off x="3584880" y="4433850"/>
              <a:ext cx="579529" cy="4775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586E53-5B6D-4F64-83A2-C1F5BB2D8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5843681">
              <a:off x="4025418" y="4736938"/>
              <a:ext cx="579529" cy="4775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E545DA-B542-4B60-B2AA-07B60450C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0800000">
              <a:off x="4153989" y="4276675"/>
              <a:ext cx="579529" cy="4775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AE46CF-BBC9-4F78-B1D9-4573FDF3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1814576">
              <a:off x="4891669" y="5112309"/>
              <a:ext cx="579529" cy="47755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637C58F-0503-4ABF-A1F1-9DEE979C3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1814576">
              <a:off x="5028571" y="4772326"/>
              <a:ext cx="579529" cy="47755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8A0257-7D41-40F5-BAC4-EC1810463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8812006">
              <a:off x="4737271" y="4436255"/>
              <a:ext cx="579529" cy="47755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3399E5E-456A-43D4-9505-0707EB892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487468" y="5199626"/>
              <a:ext cx="406981" cy="409791"/>
            </a:xfrm>
            <a:prstGeom prst="ellipse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0E011A3-AD9E-4BDD-B9E7-A58293778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3" r="50175" b="65768"/>
            <a:stretch/>
          </p:blipFill>
          <p:spPr>
            <a:xfrm rot="16748457">
              <a:off x="4809796" y="5576745"/>
              <a:ext cx="579529" cy="47755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E8FB1BD-70FD-4DC9-BA7A-1523161F0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690098" y="4891651"/>
              <a:ext cx="406981" cy="409791"/>
            </a:xfrm>
            <a:prstGeom prst="ellipse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6E403A2-9355-4C4B-969C-DD5F30145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43" t="-1782" r="51188" b="72407"/>
            <a:stretch/>
          </p:blipFill>
          <p:spPr>
            <a:xfrm rot="5400000">
              <a:off x="4432692" y="4633168"/>
              <a:ext cx="406981" cy="409791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5650" y="2569804"/>
            <a:ext cx="2817284" cy="35230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9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65001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Spotting States of Matter</a:t>
            </a:r>
          </a:p>
        </p:txBody>
      </p:sp>
      <p:pic>
        <p:nvPicPr>
          <p:cNvPr id="2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5650" y="1643726"/>
            <a:ext cx="7632700" cy="8624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inkl" pitchFamily="2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5650" y="2569804"/>
            <a:ext cx="2817284" cy="35230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See which materials you can spot, and which states of matter they are.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Twinkl" pitchFamily="2" charset="0"/>
              </a:rPr>
              <a:t>Share your ideas with the rest of the class.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19650" y="1650775"/>
            <a:ext cx="6768700" cy="85535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latin typeface="Twinkl" pitchFamily="2" charset="0"/>
              </a:rPr>
              <a:t>Watch this short film containing clips of different solids, liquids and gases.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584"/>
          <a:stretch/>
        </p:blipFill>
        <p:spPr>
          <a:xfrm>
            <a:off x="3659716" y="2569804"/>
            <a:ext cx="4728633" cy="352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04" y="2808727"/>
            <a:ext cx="1709108" cy="236220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646521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626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Sassoon Infant Md</vt:lpstr>
      <vt:lpstr>Calibri</vt:lpstr>
      <vt:lpstr>Sassoon Infant Rg</vt:lpstr>
      <vt:lpstr>BPreplay</vt:lpstr>
      <vt:lpstr>Twinkl</vt:lpstr>
      <vt:lpstr>Arial</vt:lpstr>
      <vt:lpstr>Office Theme</vt:lpstr>
      <vt:lpstr>PowerPoint Presentation</vt:lpstr>
      <vt:lpstr>Sorting Materials</vt:lpstr>
      <vt:lpstr>Properties of Materials: Solids</vt:lpstr>
      <vt:lpstr>Properties of Materials: Liquids</vt:lpstr>
      <vt:lpstr>Properties of Materials: Gases</vt:lpstr>
      <vt:lpstr>Properties of Materials</vt:lpstr>
      <vt:lpstr>Particles</vt:lpstr>
      <vt:lpstr>Particles and Properties</vt:lpstr>
      <vt:lpstr>Spotting States of Matter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Katie Moffet</cp:lastModifiedBy>
  <cp:revision>98</cp:revision>
  <dcterms:created xsi:type="dcterms:W3CDTF">2014-10-01T16:09:27Z</dcterms:created>
  <dcterms:modified xsi:type="dcterms:W3CDTF">2020-04-18T11:59:56Z</dcterms:modified>
</cp:coreProperties>
</file>